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90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F182-345D-B985-2713-C0FB75F6B8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95134DA-12CA-AD00-B412-0AAB577F03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E214C02-6C58-3EB0-6C06-715B18349726}"/>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A5DE4CC9-B9FA-A85B-8F48-992E3EC3C0F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D9C9A1E-A2C4-E26E-3F96-17CC0BC15DA7}"/>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367817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E2FE5-550C-ED95-B5C6-5FE624F75EAF}"/>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479C0B6-51A3-E361-10B1-51956F4067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CE25078-C518-9B32-F5C1-4F7AD7CA3BE9}"/>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019BE976-1C7F-31FC-910D-E392732493B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3AB3C9C-A79A-5AF1-D139-E5CABDF76CD6}"/>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164052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9A522-F32E-3B78-4CE4-7BFE5D3AC3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4C963A7-3F71-3816-1CAE-90B4C37D3A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420E720-DFDA-F7FD-12F1-DE0B7C958E87}"/>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34425EB6-3EE0-162C-A929-0794B8D7010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F09C5D5-729D-AC0D-AFBF-DA1CEFC3556B}"/>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187056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2351-E469-28A0-A3D9-E95769CC75F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141A979-BC29-D98E-A76B-B1BE5038ED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333DD7B-9AA9-CE2D-CD09-3ADEDA8200C8}"/>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9E8658CC-0E4A-AE96-1885-A3588345528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0752179-932F-4076-AF91-EA574E6AB1AC}"/>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3075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DACE-A786-BE50-5C6F-C644EF5527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19EA8BA-E674-290E-5F84-99DBF438E2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ADA99B-5976-50CE-5026-EC4898C69DA5}"/>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98E710D3-8666-E102-00BC-B7A683FF77E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2F4FF37-37E5-17A1-3B19-FB1764FD47B8}"/>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152329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B4E6-2508-6161-1974-8F67B96075E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010FD59-01F4-5B24-33B5-43F96F7BCF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CB242C8-112D-0FC6-DF12-0013F8ABA7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A377C86B-7F51-882B-DFF3-202EAA87B9AD}"/>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6" name="Footer Placeholder 5">
            <a:extLst>
              <a:ext uri="{FF2B5EF4-FFF2-40B4-BE49-F238E27FC236}">
                <a16:creationId xmlns:a16="http://schemas.microsoft.com/office/drawing/2014/main" id="{A4C02053-9F12-2AA1-32C0-B788CDE7166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700CDA8-BE45-1D19-9B73-453BE9418F22}"/>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220180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4BC2-9363-7652-2188-1A08E894FC1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0B6D4B9C-E939-292B-4A62-27B653623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11DF7-55AD-055D-8726-85FD355E6B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A5CFCA8-0124-6816-5FA0-CFEA5D58F3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DE1E6-D886-DB64-4E83-D588D5B39F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101A09F-3B61-4A98-CCE8-F21F0622BBBC}"/>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8" name="Footer Placeholder 7">
            <a:extLst>
              <a:ext uri="{FF2B5EF4-FFF2-40B4-BE49-F238E27FC236}">
                <a16:creationId xmlns:a16="http://schemas.microsoft.com/office/drawing/2014/main" id="{D904A73E-F186-4663-25B9-729C13FDEE59}"/>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229FD37D-A04F-7DBF-DCB0-4E93854D8059}"/>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191474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E7EE-F724-0BC5-0B5F-E2026C317A32}"/>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5FA3DAA-911E-769F-F76B-B556528908AA}"/>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4" name="Footer Placeholder 3">
            <a:extLst>
              <a:ext uri="{FF2B5EF4-FFF2-40B4-BE49-F238E27FC236}">
                <a16:creationId xmlns:a16="http://schemas.microsoft.com/office/drawing/2014/main" id="{02FF17A1-0B4A-5FE9-6940-0D1C0ABA3447}"/>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A4D1FCDF-FA81-2AD7-2429-DDB0140D8F8B}"/>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91123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0719F-DFE8-1F99-460C-B12B6651DB4C}"/>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3" name="Footer Placeholder 2">
            <a:extLst>
              <a:ext uri="{FF2B5EF4-FFF2-40B4-BE49-F238E27FC236}">
                <a16:creationId xmlns:a16="http://schemas.microsoft.com/office/drawing/2014/main" id="{D67EDFF6-EE96-65ED-D661-0A9E838FBB04}"/>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96272DAE-C152-56DD-0199-574EEA1A22F2}"/>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353534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46CE-E720-3E38-0888-35E6B77C3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7ACCDDE-D436-B856-D57A-0E4C4113C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E057ACE-75C8-EEED-685B-55067AAA0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063F4-D351-CDE8-43B8-056CE4B49655}"/>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6" name="Footer Placeholder 5">
            <a:extLst>
              <a:ext uri="{FF2B5EF4-FFF2-40B4-BE49-F238E27FC236}">
                <a16:creationId xmlns:a16="http://schemas.microsoft.com/office/drawing/2014/main" id="{2380C738-68A5-258C-E736-9163F0EB8E6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00BA71E6-6BF6-C4AB-E809-9389F944F2B6}"/>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2216597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CE2E-F34F-9468-F0FD-EDB028704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1BD44C0-5C42-2843-1A55-B04D72A24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13C9D4C7-8C92-7343-7F45-9AB70F8B8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63F73-610D-6C00-740A-9B47600CB41D}"/>
              </a:ext>
            </a:extLst>
          </p:cNvPr>
          <p:cNvSpPr>
            <a:spLocks noGrp="1"/>
          </p:cNvSpPr>
          <p:nvPr>
            <p:ph type="dt" sz="half" idx="10"/>
          </p:nvPr>
        </p:nvSpPr>
        <p:spPr/>
        <p:txBody>
          <a:bodyPr/>
          <a:lstStyle/>
          <a:p>
            <a:fld id="{B35CE6B8-D34D-4DBC-BB55-30C6639E06C4}" type="datetimeFigureOut">
              <a:rPr lang="en-ID" smtClean="0"/>
              <a:t>10/12/2022</a:t>
            </a:fld>
            <a:endParaRPr lang="en-ID"/>
          </a:p>
        </p:txBody>
      </p:sp>
      <p:sp>
        <p:nvSpPr>
          <p:cNvPr id="6" name="Footer Placeholder 5">
            <a:extLst>
              <a:ext uri="{FF2B5EF4-FFF2-40B4-BE49-F238E27FC236}">
                <a16:creationId xmlns:a16="http://schemas.microsoft.com/office/drawing/2014/main" id="{05DB9312-F07F-5986-3E6A-8EE6694582C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034B27B-0002-56CE-D3AE-490E6F212762}"/>
              </a:ext>
            </a:extLst>
          </p:cNvPr>
          <p:cNvSpPr>
            <a:spLocks noGrp="1"/>
          </p:cNvSpPr>
          <p:nvPr>
            <p:ph type="sldNum" sz="quarter" idx="12"/>
          </p:nvPr>
        </p:nvSpPr>
        <p:spPr/>
        <p:txBody>
          <a:bodyPr/>
          <a:lstStyle/>
          <a:p>
            <a:fld id="{E620EBFD-5C25-4860-8F28-406148846737}" type="slidenum">
              <a:rPr lang="en-ID" smtClean="0"/>
              <a:t>‹#›</a:t>
            </a:fld>
            <a:endParaRPr lang="en-ID"/>
          </a:p>
        </p:txBody>
      </p:sp>
    </p:spTree>
    <p:extLst>
      <p:ext uri="{BB962C8B-B14F-4D97-AF65-F5344CB8AC3E}">
        <p14:creationId xmlns:p14="http://schemas.microsoft.com/office/powerpoint/2010/main" val="78693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643F42-76D0-F38B-BE02-1520994DC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AC5D41B-92A1-E2D4-3A5D-1B46FAB1A7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FDC3675-57BF-B950-8B27-CD8BAD60C5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CE6B8-D34D-4DBC-BB55-30C6639E06C4}" type="datetimeFigureOut">
              <a:rPr lang="en-ID" smtClean="0"/>
              <a:t>10/12/2022</a:t>
            </a:fld>
            <a:endParaRPr lang="en-ID"/>
          </a:p>
        </p:txBody>
      </p:sp>
      <p:sp>
        <p:nvSpPr>
          <p:cNvPr id="5" name="Footer Placeholder 4">
            <a:extLst>
              <a:ext uri="{FF2B5EF4-FFF2-40B4-BE49-F238E27FC236}">
                <a16:creationId xmlns:a16="http://schemas.microsoft.com/office/drawing/2014/main" id="{0F0A421C-CCD3-A6A2-B391-C4D8FF76C3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0670A45-5829-C793-C0E9-BC84840CBC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0EBFD-5C25-4860-8F28-406148846737}" type="slidenum">
              <a:rPr lang="en-ID" smtClean="0"/>
              <a:t>‹#›</a:t>
            </a:fld>
            <a:endParaRPr lang="en-ID"/>
          </a:p>
        </p:txBody>
      </p:sp>
    </p:spTree>
    <p:extLst>
      <p:ext uri="{BB962C8B-B14F-4D97-AF65-F5344CB8AC3E}">
        <p14:creationId xmlns:p14="http://schemas.microsoft.com/office/powerpoint/2010/main" val="2893626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4.svg"/><Relationship Id="rId7" Type="http://schemas.openxmlformats.org/officeDocument/2006/relationships/image" Target="../media/image12.png"/><Relationship Id="rId12" Type="http://schemas.openxmlformats.org/officeDocument/2006/relationships/image" Target="../media/image39.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37.svg"/><Relationship Id="rId4" Type="http://schemas.openxmlformats.org/officeDocument/2006/relationships/image" Target="../media/image35.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sv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9144000" cy="6858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71393" y="-934052"/>
            <a:ext cx="11575576" cy="8421231"/>
          </a:xfrm>
          <a:prstGeom prst="rect">
            <a:avLst/>
          </a:prstGeom>
        </p:spPr>
      </p:pic>
      <p:sp>
        <p:nvSpPr>
          <p:cNvPr id="4" name="TextBox 4"/>
          <p:cNvSpPr txBox="1"/>
          <p:nvPr/>
        </p:nvSpPr>
        <p:spPr>
          <a:xfrm>
            <a:off x="6137945" y="1736431"/>
            <a:ext cx="5368255" cy="2385268"/>
          </a:xfrm>
          <a:prstGeom prst="rect">
            <a:avLst/>
          </a:prstGeom>
        </p:spPr>
        <p:txBody>
          <a:bodyPr lIns="0" tIns="0" rIns="0" bIns="0" rtlCol="0" anchor="t">
            <a:spAutoFit/>
          </a:bodyPr>
          <a:lstStyle/>
          <a:p>
            <a:pPr algn="r">
              <a:lnSpc>
                <a:spcPts val="6196"/>
              </a:lnSpc>
            </a:pPr>
            <a:r>
              <a:rPr lang="en-US" sz="5532" dirty="0">
                <a:solidFill>
                  <a:srgbClr val="FFFFFF"/>
                </a:solidFill>
                <a:latin typeface="Lilita One"/>
              </a:rPr>
              <a:t>PROYEK AKHIR</a:t>
            </a:r>
          </a:p>
          <a:p>
            <a:pPr algn="r">
              <a:lnSpc>
                <a:spcPts val="6196"/>
              </a:lnSpc>
            </a:pPr>
            <a:r>
              <a:rPr lang="en-US" sz="5532" dirty="0">
                <a:solidFill>
                  <a:srgbClr val="FFFFFF"/>
                </a:solidFill>
                <a:latin typeface="Lilita One"/>
              </a:rPr>
              <a:t>PERANCANGAN</a:t>
            </a:r>
          </a:p>
          <a:p>
            <a:pPr algn="r">
              <a:lnSpc>
                <a:spcPts val="6196"/>
              </a:lnSpc>
            </a:pPr>
            <a:r>
              <a:rPr lang="en-US" sz="5532" dirty="0">
                <a:solidFill>
                  <a:srgbClr val="FFFFFF"/>
                </a:solidFill>
                <a:latin typeface="Lilita One"/>
              </a:rPr>
              <a:t>SISTEM DIGITAL</a:t>
            </a:r>
          </a:p>
        </p:txBody>
      </p:sp>
      <p:sp>
        <p:nvSpPr>
          <p:cNvPr id="5" name="TextBox 5"/>
          <p:cNvSpPr txBox="1"/>
          <p:nvPr/>
        </p:nvSpPr>
        <p:spPr>
          <a:xfrm>
            <a:off x="7292455" y="4787419"/>
            <a:ext cx="4213745" cy="1254831"/>
          </a:xfrm>
          <a:prstGeom prst="rect">
            <a:avLst/>
          </a:prstGeom>
        </p:spPr>
        <p:txBody>
          <a:bodyPr lIns="0" tIns="0" rIns="0" bIns="0" rtlCol="0" anchor="t">
            <a:spAutoFit/>
          </a:bodyPr>
          <a:lstStyle/>
          <a:p>
            <a:pPr algn="r">
              <a:lnSpc>
                <a:spcPts val="2520"/>
              </a:lnSpc>
            </a:pPr>
            <a:r>
              <a:rPr lang="en-US" dirty="0">
                <a:solidFill>
                  <a:srgbClr val="FFFFFF"/>
                </a:solidFill>
                <a:latin typeface="PT Sans"/>
              </a:rPr>
              <a:t>ALTHAF NAFI ANWAR   2106634881</a:t>
            </a:r>
          </a:p>
          <a:p>
            <a:pPr algn="r">
              <a:lnSpc>
                <a:spcPts val="2520"/>
              </a:lnSpc>
            </a:pPr>
            <a:r>
              <a:rPr lang="en-US" dirty="0">
                <a:solidFill>
                  <a:srgbClr val="FFFFFF"/>
                </a:solidFill>
                <a:latin typeface="PT Sans"/>
              </a:rPr>
              <a:t>ARMOND HARER     2106634710</a:t>
            </a:r>
          </a:p>
          <a:p>
            <a:pPr algn="r">
              <a:lnSpc>
                <a:spcPts val="2520"/>
              </a:lnSpc>
            </a:pPr>
            <a:r>
              <a:rPr lang="en-US" dirty="0">
                <a:solidFill>
                  <a:srgbClr val="FFFFFF"/>
                </a:solidFill>
                <a:latin typeface="PT Sans"/>
              </a:rPr>
              <a:t>IBRAHIM RIJAL    2106633323</a:t>
            </a:r>
          </a:p>
          <a:p>
            <a:pPr algn="r">
              <a:lnSpc>
                <a:spcPts val="2520"/>
              </a:lnSpc>
            </a:pPr>
            <a:r>
              <a:rPr lang="en-US" dirty="0">
                <a:solidFill>
                  <a:srgbClr val="FFFFFF"/>
                </a:solidFill>
                <a:latin typeface="PT Sans"/>
              </a:rPr>
              <a:t>RAYHAN AKBAR ARRIZKY  2106632655</a:t>
            </a:r>
          </a:p>
        </p:txBody>
      </p:sp>
      <p:sp>
        <p:nvSpPr>
          <p:cNvPr id="6" name="TextBox 6"/>
          <p:cNvSpPr txBox="1"/>
          <p:nvPr/>
        </p:nvSpPr>
        <p:spPr>
          <a:xfrm>
            <a:off x="9441726" y="4274960"/>
            <a:ext cx="2022529" cy="340863"/>
          </a:xfrm>
          <a:prstGeom prst="rect">
            <a:avLst/>
          </a:prstGeom>
        </p:spPr>
        <p:txBody>
          <a:bodyPr lIns="0" tIns="0" rIns="0" bIns="0" rtlCol="0" anchor="t">
            <a:spAutoFit/>
          </a:bodyPr>
          <a:lstStyle/>
          <a:p>
            <a:pPr algn="r">
              <a:lnSpc>
                <a:spcPts val="2927"/>
              </a:lnSpc>
            </a:pPr>
            <a:r>
              <a:rPr lang="en-US" sz="2091" dirty="0" err="1">
                <a:solidFill>
                  <a:srgbClr val="FFFFFF"/>
                </a:solidFill>
                <a:latin typeface="Lilita One"/>
              </a:rPr>
              <a:t>Kelompok</a:t>
            </a:r>
            <a:r>
              <a:rPr lang="en-US" sz="2091" dirty="0">
                <a:solidFill>
                  <a:srgbClr val="FFFFFF"/>
                </a:solidFill>
                <a:latin typeface="Lilita One"/>
              </a:rPr>
              <a:t> PSD B2</a:t>
            </a:r>
          </a:p>
        </p:txBody>
      </p:sp>
    </p:spTree>
  </p:cSld>
  <p:clrMapOvr>
    <a:masterClrMapping/>
  </p:clrMapOvr>
  <p:transition spd="slow">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2024" y="1271119"/>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5755789" y="1358853"/>
            <a:ext cx="5750411" cy="4140295"/>
          </a:xfrm>
          <a:prstGeom prst="rect">
            <a:avLst/>
          </a:prstGeom>
        </p:spPr>
      </p:pic>
      <p:sp>
        <p:nvSpPr>
          <p:cNvPr id="5" name="TextBox 5"/>
          <p:cNvSpPr txBox="1"/>
          <p:nvPr/>
        </p:nvSpPr>
        <p:spPr>
          <a:xfrm>
            <a:off x="910441" y="1658726"/>
            <a:ext cx="4683847" cy="577081"/>
          </a:xfrm>
          <a:prstGeom prst="rect">
            <a:avLst/>
          </a:prstGeom>
        </p:spPr>
        <p:txBody>
          <a:bodyPr lIns="0" tIns="0" rIns="0" bIns="0" rtlCol="0" anchor="t">
            <a:spAutoFit/>
          </a:bodyPr>
          <a:lstStyle/>
          <a:p>
            <a:pPr>
              <a:lnSpc>
                <a:spcPts val="4479"/>
              </a:lnSpc>
            </a:pPr>
            <a:r>
              <a:rPr lang="en-US" sz="3999" dirty="0">
                <a:solidFill>
                  <a:srgbClr val="000000"/>
                </a:solidFill>
                <a:latin typeface="Lilita One"/>
              </a:rPr>
              <a:t>RESULTS</a:t>
            </a:r>
          </a:p>
        </p:txBody>
      </p:sp>
      <p:sp>
        <p:nvSpPr>
          <p:cNvPr id="6" name="TextBox 6"/>
          <p:cNvSpPr txBox="1"/>
          <p:nvPr/>
        </p:nvSpPr>
        <p:spPr>
          <a:xfrm>
            <a:off x="910440" y="2821958"/>
            <a:ext cx="3810702" cy="1668918"/>
          </a:xfrm>
          <a:prstGeom prst="rect">
            <a:avLst/>
          </a:prstGeom>
        </p:spPr>
        <p:txBody>
          <a:bodyPr lIns="0" tIns="0" rIns="0" bIns="0" rtlCol="0" anchor="t">
            <a:spAutoFit/>
          </a:bodyPr>
          <a:lstStyle/>
          <a:p>
            <a:pPr algn="just">
              <a:lnSpc>
                <a:spcPts val="2240"/>
              </a:lnSpc>
            </a:pPr>
            <a:r>
              <a:rPr lang="en-US" sz="1600">
                <a:solidFill>
                  <a:srgbClr val="000000"/>
                </a:solidFill>
                <a:latin typeface="PT Sans"/>
              </a:rPr>
              <a:t>In our VHDL code the plugboard swaps between letters based on the configuration files (in this case A is mapped with T). Based on the waveform simulation we can concur that it works as intended </a:t>
            </a:r>
          </a:p>
        </p:txBody>
      </p:sp>
      <p:sp>
        <p:nvSpPr>
          <p:cNvPr id="7" name="TextBox 7"/>
          <p:cNvSpPr txBox="1"/>
          <p:nvPr/>
        </p:nvSpPr>
        <p:spPr>
          <a:xfrm>
            <a:off x="910440" y="2461701"/>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PLUGBOARD</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a:rPr>
              <a:t>WAVEFORM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0440" y="323594"/>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910441" y="2573414"/>
            <a:ext cx="8628559" cy="2341792"/>
          </a:xfrm>
          <a:prstGeom prst="rect">
            <a:avLst/>
          </a:prstGeom>
        </p:spPr>
      </p:pic>
      <p:sp>
        <p:nvSpPr>
          <p:cNvPr id="5" name="TextBox 5"/>
          <p:cNvSpPr txBox="1"/>
          <p:nvPr/>
        </p:nvSpPr>
        <p:spPr>
          <a:xfrm>
            <a:off x="1107094" y="610976"/>
            <a:ext cx="4683847" cy="577081"/>
          </a:xfrm>
          <a:prstGeom prst="rect">
            <a:avLst/>
          </a:prstGeom>
        </p:spPr>
        <p:txBody>
          <a:bodyPr lIns="0" tIns="0" rIns="0" bIns="0" rtlCol="0" anchor="t">
            <a:spAutoFit/>
          </a:bodyPr>
          <a:lstStyle/>
          <a:p>
            <a:pPr>
              <a:lnSpc>
                <a:spcPts val="4479"/>
              </a:lnSpc>
            </a:pPr>
            <a:r>
              <a:rPr lang="en-US" sz="3999">
                <a:solidFill>
                  <a:srgbClr val="000000"/>
                </a:solidFill>
                <a:latin typeface="Lilita One"/>
              </a:rPr>
              <a:t>RESULTS</a:t>
            </a:r>
          </a:p>
        </p:txBody>
      </p:sp>
      <p:sp>
        <p:nvSpPr>
          <p:cNvPr id="6" name="TextBox 6"/>
          <p:cNvSpPr txBox="1"/>
          <p:nvPr/>
        </p:nvSpPr>
        <p:spPr>
          <a:xfrm>
            <a:off x="910440" y="1591354"/>
            <a:ext cx="10595760"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The keyboard works as a component which provides input in the form of an 8-bit binary string (ASCII) to the machine, passing it onto the plugboard as the next component</a:t>
            </a:r>
          </a:p>
        </p:txBody>
      </p:sp>
      <p:sp>
        <p:nvSpPr>
          <p:cNvPr id="7" name="TextBox 7"/>
          <p:cNvSpPr txBox="1"/>
          <p:nvPr/>
        </p:nvSpPr>
        <p:spPr>
          <a:xfrm>
            <a:off x="910440" y="1149817"/>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a:rPr>
              <a:t>KEYBOARD</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panose="020B0604020202020204" charset="0"/>
              </a:rPr>
              <a:t>RTL SCHEMATICS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0440" y="323594"/>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685800" y="2573064"/>
            <a:ext cx="10820400" cy="2296839"/>
          </a:xfrm>
          <a:prstGeom prst="rect">
            <a:avLst/>
          </a:prstGeom>
        </p:spPr>
      </p:pic>
      <p:sp>
        <p:nvSpPr>
          <p:cNvPr id="5" name="TextBox 5"/>
          <p:cNvSpPr txBox="1"/>
          <p:nvPr/>
        </p:nvSpPr>
        <p:spPr>
          <a:xfrm>
            <a:off x="1107094" y="610976"/>
            <a:ext cx="4683847" cy="577081"/>
          </a:xfrm>
          <a:prstGeom prst="rect">
            <a:avLst/>
          </a:prstGeom>
        </p:spPr>
        <p:txBody>
          <a:bodyPr lIns="0" tIns="0" rIns="0" bIns="0" rtlCol="0" anchor="t">
            <a:spAutoFit/>
          </a:bodyPr>
          <a:lstStyle/>
          <a:p>
            <a:pPr>
              <a:lnSpc>
                <a:spcPts val="4479"/>
              </a:lnSpc>
            </a:pPr>
            <a:r>
              <a:rPr lang="en-US" sz="3999">
                <a:solidFill>
                  <a:srgbClr val="000000"/>
                </a:solidFill>
                <a:latin typeface="Lilita One"/>
              </a:rPr>
              <a:t>RESULTS</a:t>
            </a:r>
          </a:p>
        </p:txBody>
      </p:sp>
      <p:sp>
        <p:nvSpPr>
          <p:cNvPr id="6" name="TextBox 6"/>
          <p:cNvSpPr txBox="1"/>
          <p:nvPr/>
        </p:nvSpPr>
        <p:spPr>
          <a:xfrm>
            <a:off x="910440" y="1591354"/>
            <a:ext cx="10595760"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The main component (top level) binds all the components together, assigning maps to every single input and output of each component</a:t>
            </a:r>
          </a:p>
        </p:txBody>
      </p:sp>
      <p:sp>
        <p:nvSpPr>
          <p:cNvPr id="7" name="TextBox 7"/>
          <p:cNvSpPr txBox="1"/>
          <p:nvPr/>
        </p:nvSpPr>
        <p:spPr>
          <a:xfrm>
            <a:off x="910440" y="1149817"/>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MAIN COMPONENT</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panose="020B0604020202020204" charset="0"/>
              </a:rPr>
              <a:t>RTL SCHEMATICS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2024" y="1271119"/>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4721143" y="1493161"/>
            <a:ext cx="6910472" cy="3794667"/>
          </a:xfrm>
          <a:prstGeom prst="rect">
            <a:avLst/>
          </a:prstGeom>
        </p:spPr>
      </p:pic>
      <p:sp>
        <p:nvSpPr>
          <p:cNvPr id="5" name="TextBox 5"/>
          <p:cNvSpPr txBox="1"/>
          <p:nvPr/>
        </p:nvSpPr>
        <p:spPr>
          <a:xfrm>
            <a:off x="910441" y="1658726"/>
            <a:ext cx="4683847" cy="577081"/>
          </a:xfrm>
          <a:prstGeom prst="rect">
            <a:avLst/>
          </a:prstGeom>
        </p:spPr>
        <p:txBody>
          <a:bodyPr lIns="0" tIns="0" rIns="0" bIns="0" rtlCol="0" anchor="t">
            <a:spAutoFit/>
          </a:bodyPr>
          <a:lstStyle/>
          <a:p>
            <a:pPr>
              <a:lnSpc>
                <a:spcPts val="4479"/>
              </a:lnSpc>
            </a:pPr>
            <a:r>
              <a:rPr lang="en-US" sz="3999" dirty="0">
                <a:solidFill>
                  <a:srgbClr val="000000"/>
                </a:solidFill>
                <a:latin typeface="Lilita One"/>
              </a:rPr>
              <a:t>RESULTS</a:t>
            </a:r>
          </a:p>
        </p:txBody>
      </p:sp>
      <p:sp>
        <p:nvSpPr>
          <p:cNvPr id="6" name="TextBox 6"/>
          <p:cNvSpPr txBox="1"/>
          <p:nvPr/>
        </p:nvSpPr>
        <p:spPr>
          <a:xfrm>
            <a:off x="910440" y="2820265"/>
            <a:ext cx="3810702" cy="1104661"/>
          </a:xfrm>
          <a:prstGeom prst="rect">
            <a:avLst/>
          </a:prstGeom>
        </p:spPr>
        <p:txBody>
          <a:bodyPr lIns="0" tIns="0" rIns="0" bIns="0" rtlCol="0" anchor="t">
            <a:spAutoFit/>
          </a:bodyPr>
          <a:lstStyle/>
          <a:p>
            <a:pPr>
              <a:lnSpc>
                <a:spcPts val="2240"/>
              </a:lnSpc>
            </a:pPr>
            <a:r>
              <a:rPr lang="en-US" sz="1600">
                <a:solidFill>
                  <a:srgbClr val="000000"/>
                </a:solidFill>
                <a:latin typeface="PT Sans"/>
              </a:rPr>
              <a:t>Based on this screenshot we can concur that all the components are functioning as expected, being able to encrypt and decrypt letters into each other</a:t>
            </a:r>
          </a:p>
        </p:txBody>
      </p:sp>
      <p:sp>
        <p:nvSpPr>
          <p:cNvPr id="7" name="TextBox 7"/>
          <p:cNvSpPr txBox="1"/>
          <p:nvPr/>
        </p:nvSpPr>
        <p:spPr>
          <a:xfrm>
            <a:off x="910440" y="2461701"/>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MAIN COMPONENT</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a:rPr>
              <a:t>WAVEFORM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77016" y="681560"/>
            <a:ext cx="3344929" cy="332453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389826" y="2641860"/>
            <a:ext cx="2777603" cy="626349"/>
          </a:xfrm>
          <a:prstGeom prst="rect">
            <a:avLst/>
          </a:prstGeom>
        </p:spPr>
      </p:pic>
      <p:sp>
        <p:nvSpPr>
          <p:cNvPr id="4" name="TextBox 4"/>
          <p:cNvSpPr txBox="1"/>
          <p:nvPr/>
        </p:nvSpPr>
        <p:spPr>
          <a:xfrm rot="-5400000">
            <a:off x="-1353788" y="3140460"/>
            <a:ext cx="5142863" cy="577081"/>
          </a:xfrm>
          <a:prstGeom prst="rect">
            <a:avLst/>
          </a:prstGeom>
        </p:spPr>
        <p:txBody>
          <a:bodyPr lIns="0" tIns="0" rIns="0" bIns="0" rtlCol="0" anchor="t">
            <a:spAutoFit/>
          </a:bodyPr>
          <a:lstStyle/>
          <a:p>
            <a:pPr algn="ctr">
              <a:lnSpc>
                <a:spcPts val="4479"/>
              </a:lnSpc>
            </a:pPr>
            <a:r>
              <a:rPr lang="en-US" sz="3999" dirty="0">
                <a:solidFill>
                  <a:srgbClr val="000000"/>
                </a:solidFill>
                <a:latin typeface="Lilita One"/>
              </a:rPr>
              <a:t>ANALYSIS</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29495" y="-195645"/>
            <a:ext cx="2153411" cy="105321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33079">
            <a:off x="3529388" y="2851500"/>
            <a:ext cx="3344929" cy="3324533"/>
          </a:xfrm>
          <a:prstGeom prst="rect">
            <a:avLst/>
          </a:prstGeom>
        </p:spPr>
      </p:pic>
      <p:sp>
        <p:nvSpPr>
          <p:cNvPr id="7" name="TextBox 7"/>
          <p:cNvSpPr txBox="1"/>
          <p:nvPr/>
        </p:nvSpPr>
        <p:spPr>
          <a:xfrm>
            <a:off x="7054671" y="1282489"/>
            <a:ext cx="4102003" cy="4898072"/>
          </a:xfrm>
          <a:prstGeom prst="rect">
            <a:avLst/>
          </a:prstGeom>
        </p:spPr>
        <p:txBody>
          <a:bodyPr lIns="0" tIns="0" rIns="0" bIns="0" rtlCol="0" anchor="t">
            <a:spAutoFit/>
          </a:bodyPr>
          <a:lstStyle/>
          <a:p>
            <a:pPr marL="374245" lvl="1" indent="-187122" algn="just">
              <a:lnSpc>
                <a:spcPts val="2426"/>
              </a:lnSpc>
              <a:buFont typeface="Arial"/>
              <a:buChar char="•"/>
            </a:pPr>
            <a:r>
              <a:rPr lang="en-US" sz="1733">
                <a:solidFill>
                  <a:srgbClr val="000000"/>
                </a:solidFill>
                <a:latin typeface="PT Sans"/>
              </a:rPr>
              <a:t>Whenever a user types an input with the keyboard it will pass on a 8 bit binary string based on the letters ASCII value to the plugboard, which switches it with another letter.</a:t>
            </a:r>
          </a:p>
          <a:p>
            <a:pPr marL="374245" lvl="1" indent="-187122" algn="just">
              <a:lnSpc>
                <a:spcPts val="2426"/>
              </a:lnSpc>
              <a:buFont typeface="Arial"/>
              <a:buChar char="•"/>
            </a:pPr>
            <a:r>
              <a:rPr lang="en-US" sz="1733">
                <a:solidFill>
                  <a:srgbClr val="000000"/>
                </a:solidFill>
                <a:latin typeface="PT Sans"/>
              </a:rPr>
              <a:t>It then goes through a set of rotors, with a reflector at the end so it can traverse through the rotors a second time. For each letter, the rotor changed it rotation making it has different scramble pattern </a:t>
            </a:r>
          </a:p>
          <a:p>
            <a:pPr marL="374245" lvl="1" indent="-187122" algn="just">
              <a:lnSpc>
                <a:spcPts val="2426"/>
              </a:lnSpc>
              <a:buFont typeface="Arial"/>
              <a:buChar char="•"/>
            </a:pPr>
            <a:r>
              <a:rPr lang="en-US" sz="1733">
                <a:solidFill>
                  <a:srgbClr val="000000"/>
                </a:solidFill>
                <a:latin typeface="PT Sans"/>
              </a:rPr>
              <a:t>Finally, the signal goes through the plugboard one last time and can be read directly or passed to an encoder which can be displayed on a 16-segment display</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65680" y="3962368"/>
            <a:ext cx="6125958" cy="2136428"/>
          </a:xfrm>
          <a:prstGeom prst="rect">
            <a:avLst/>
          </a:prstGeom>
        </p:spPr>
      </p:pic>
      <p:grpSp>
        <p:nvGrpSpPr>
          <p:cNvPr id="3" name="Group 3"/>
          <p:cNvGrpSpPr>
            <a:grpSpLocks noChangeAspect="1"/>
          </p:cNvGrpSpPr>
          <p:nvPr/>
        </p:nvGrpSpPr>
        <p:grpSpPr>
          <a:xfrm>
            <a:off x="0" y="3645468"/>
            <a:ext cx="12192000" cy="5244890"/>
            <a:chOff x="0" y="0"/>
            <a:chExt cx="6340094" cy="2727452"/>
          </a:xfrm>
        </p:grpSpPr>
        <p:sp>
          <p:nvSpPr>
            <p:cNvPr id="4" name="Freeform 4"/>
            <p:cNvSpPr/>
            <p:nvPr/>
          </p:nvSpPr>
          <p:spPr>
            <a:xfrm>
              <a:off x="-11937" y="-127"/>
              <a:ext cx="6405754" cy="2810129"/>
            </a:xfrm>
            <a:custGeom>
              <a:avLst/>
              <a:gdLst/>
              <a:ahLst/>
              <a:cxnLst/>
              <a:rect l="l" t="t" r="r" b="b"/>
              <a:pathLst>
                <a:path w="6405754" h="2810129">
                  <a:moveTo>
                    <a:pt x="6344538" y="2579370"/>
                  </a:moveTo>
                  <a:cubicBezTo>
                    <a:pt x="6225031" y="2610739"/>
                    <a:pt x="6134988" y="2542032"/>
                    <a:pt x="6031483" y="2579370"/>
                  </a:cubicBezTo>
                  <a:cubicBezTo>
                    <a:pt x="5947917" y="2622296"/>
                    <a:pt x="5774181" y="2581783"/>
                    <a:pt x="5662675" y="2716657"/>
                  </a:cubicBezTo>
                  <a:cubicBezTo>
                    <a:pt x="5609589" y="2650998"/>
                    <a:pt x="5529706" y="2747137"/>
                    <a:pt x="5288279" y="2713736"/>
                  </a:cubicBezTo>
                  <a:cubicBezTo>
                    <a:pt x="5287390" y="2762504"/>
                    <a:pt x="5234050" y="2660269"/>
                    <a:pt x="5208142" y="2710688"/>
                  </a:cubicBezTo>
                  <a:cubicBezTo>
                    <a:pt x="5181091" y="2724785"/>
                    <a:pt x="5202173" y="2729611"/>
                    <a:pt x="5169407" y="2681097"/>
                  </a:cubicBezTo>
                  <a:cubicBezTo>
                    <a:pt x="5152008" y="2710307"/>
                    <a:pt x="5136514" y="2744724"/>
                    <a:pt x="5061203" y="2718054"/>
                  </a:cubicBezTo>
                  <a:cubicBezTo>
                    <a:pt x="4888991" y="2675255"/>
                    <a:pt x="5005069" y="2555748"/>
                    <a:pt x="4741417" y="2711958"/>
                  </a:cubicBezTo>
                  <a:cubicBezTo>
                    <a:pt x="4690363" y="2773934"/>
                    <a:pt x="4576698" y="2529332"/>
                    <a:pt x="4518151" y="2727706"/>
                  </a:cubicBezTo>
                  <a:cubicBezTo>
                    <a:pt x="4495926" y="2703703"/>
                    <a:pt x="4502276" y="2678176"/>
                    <a:pt x="4434712" y="2724404"/>
                  </a:cubicBezTo>
                  <a:cubicBezTo>
                    <a:pt x="4353051" y="2583688"/>
                    <a:pt x="4388992" y="2810129"/>
                    <a:pt x="4229735" y="2630678"/>
                  </a:cubicBezTo>
                  <a:cubicBezTo>
                    <a:pt x="4124325" y="2733167"/>
                    <a:pt x="4142231" y="2647188"/>
                    <a:pt x="3952494" y="2673985"/>
                  </a:cubicBezTo>
                  <a:cubicBezTo>
                    <a:pt x="3946398" y="2686939"/>
                    <a:pt x="3861562" y="2546985"/>
                    <a:pt x="3820414" y="2592324"/>
                  </a:cubicBezTo>
                  <a:cubicBezTo>
                    <a:pt x="3744849" y="2663444"/>
                    <a:pt x="3824478" y="2470658"/>
                    <a:pt x="3628517" y="2613660"/>
                  </a:cubicBezTo>
                  <a:cubicBezTo>
                    <a:pt x="3549396" y="2616581"/>
                    <a:pt x="3423793" y="2593467"/>
                    <a:pt x="3348228" y="2620899"/>
                  </a:cubicBezTo>
                  <a:cubicBezTo>
                    <a:pt x="3128137" y="2659380"/>
                    <a:pt x="2869184" y="2391029"/>
                    <a:pt x="2732913" y="2578862"/>
                  </a:cubicBezTo>
                  <a:cubicBezTo>
                    <a:pt x="2596388" y="2573147"/>
                    <a:pt x="2733548" y="2490851"/>
                    <a:pt x="2620391" y="2569845"/>
                  </a:cubicBezTo>
                  <a:cubicBezTo>
                    <a:pt x="2540127" y="2564257"/>
                    <a:pt x="2430145" y="2507615"/>
                    <a:pt x="2260600" y="2601214"/>
                  </a:cubicBezTo>
                  <a:cubicBezTo>
                    <a:pt x="2163826" y="2507869"/>
                    <a:pt x="1953387" y="2629281"/>
                    <a:pt x="1780921" y="2674366"/>
                  </a:cubicBezTo>
                  <a:cubicBezTo>
                    <a:pt x="1655572" y="2620645"/>
                    <a:pt x="1732153" y="2585085"/>
                    <a:pt x="1527937" y="2577719"/>
                  </a:cubicBezTo>
                  <a:cubicBezTo>
                    <a:pt x="1522730" y="2618486"/>
                    <a:pt x="1401064" y="2431542"/>
                    <a:pt x="1242822" y="2514219"/>
                  </a:cubicBezTo>
                  <a:cubicBezTo>
                    <a:pt x="1157097" y="2447417"/>
                    <a:pt x="1153922" y="2426970"/>
                    <a:pt x="1015238" y="2392426"/>
                  </a:cubicBezTo>
                  <a:cubicBezTo>
                    <a:pt x="1003681" y="2341118"/>
                    <a:pt x="926084" y="2455545"/>
                    <a:pt x="812673" y="2341880"/>
                  </a:cubicBezTo>
                  <a:cubicBezTo>
                    <a:pt x="823849" y="2369820"/>
                    <a:pt x="647573" y="2384171"/>
                    <a:pt x="500380" y="2378456"/>
                  </a:cubicBezTo>
                  <a:cubicBezTo>
                    <a:pt x="450342" y="2418461"/>
                    <a:pt x="318897" y="2407412"/>
                    <a:pt x="286639" y="2297303"/>
                  </a:cubicBezTo>
                  <a:cubicBezTo>
                    <a:pt x="296164" y="2252853"/>
                    <a:pt x="55753" y="2355596"/>
                    <a:pt x="15748" y="2150237"/>
                  </a:cubicBezTo>
                  <a:cubicBezTo>
                    <a:pt x="21590" y="1811147"/>
                    <a:pt x="0" y="1459103"/>
                    <a:pt x="21971" y="1133348"/>
                  </a:cubicBezTo>
                  <a:cubicBezTo>
                    <a:pt x="10414" y="1100455"/>
                    <a:pt x="41148" y="1118235"/>
                    <a:pt x="160274" y="1068197"/>
                  </a:cubicBezTo>
                  <a:cubicBezTo>
                    <a:pt x="154432" y="1068832"/>
                    <a:pt x="231521" y="1060323"/>
                    <a:pt x="299466" y="963676"/>
                  </a:cubicBezTo>
                  <a:cubicBezTo>
                    <a:pt x="393446" y="954786"/>
                    <a:pt x="517271" y="920496"/>
                    <a:pt x="601345" y="876808"/>
                  </a:cubicBezTo>
                  <a:cubicBezTo>
                    <a:pt x="798195" y="804291"/>
                    <a:pt x="1148334" y="861187"/>
                    <a:pt x="1703959" y="757936"/>
                  </a:cubicBezTo>
                  <a:cubicBezTo>
                    <a:pt x="1813052" y="727964"/>
                    <a:pt x="1983486" y="698119"/>
                    <a:pt x="2136267" y="653923"/>
                  </a:cubicBezTo>
                  <a:cubicBezTo>
                    <a:pt x="2183511" y="682625"/>
                    <a:pt x="2232533" y="484505"/>
                    <a:pt x="2451481" y="549148"/>
                  </a:cubicBezTo>
                  <a:cubicBezTo>
                    <a:pt x="2574925" y="459486"/>
                    <a:pt x="2834386" y="428244"/>
                    <a:pt x="2954782" y="370078"/>
                  </a:cubicBezTo>
                  <a:cubicBezTo>
                    <a:pt x="3069971" y="428371"/>
                    <a:pt x="3234690" y="359791"/>
                    <a:pt x="3365246" y="358521"/>
                  </a:cubicBezTo>
                  <a:cubicBezTo>
                    <a:pt x="3593084" y="353568"/>
                    <a:pt x="3280283" y="279781"/>
                    <a:pt x="3941191" y="246634"/>
                  </a:cubicBezTo>
                  <a:cubicBezTo>
                    <a:pt x="4057015" y="296799"/>
                    <a:pt x="4163822" y="290068"/>
                    <a:pt x="4347464" y="251460"/>
                  </a:cubicBezTo>
                  <a:cubicBezTo>
                    <a:pt x="4490593" y="280035"/>
                    <a:pt x="4547108" y="297434"/>
                    <a:pt x="4663440" y="260604"/>
                  </a:cubicBezTo>
                  <a:cubicBezTo>
                    <a:pt x="4872990" y="206375"/>
                    <a:pt x="5081270" y="124968"/>
                    <a:pt x="5417312" y="38989"/>
                  </a:cubicBezTo>
                  <a:cubicBezTo>
                    <a:pt x="5440680" y="11176"/>
                    <a:pt x="5415661" y="57404"/>
                    <a:pt x="5664709" y="40259"/>
                  </a:cubicBezTo>
                  <a:cubicBezTo>
                    <a:pt x="5680584" y="41783"/>
                    <a:pt x="5709159" y="123444"/>
                    <a:pt x="5803647" y="65024"/>
                  </a:cubicBezTo>
                  <a:cubicBezTo>
                    <a:pt x="5848732" y="93726"/>
                    <a:pt x="6070093" y="63373"/>
                    <a:pt x="6161279" y="0"/>
                  </a:cubicBezTo>
                  <a:cubicBezTo>
                    <a:pt x="6182742" y="2413"/>
                    <a:pt x="6292978" y="50419"/>
                    <a:pt x="6313425" y="7874"/>
                  </a:cubicBezTo>
                  <a:cubicBezTo>
                    <a:pt x="6405754" y="480187"/>
                    <a:pt x="6289676" y="967359"/>
                    <a:pt x="6351906" y="1457198"/>
                  </a:cubicBezTo>
                  <a:cubicBezTo>
                    <a:pt x="6322440" y="1836928"/>
                    <a:pt x="6344284" y="2161159"/>
                    <a:pt x="6344538" y="2579370"/>
                  </a:cubicBezTo>
                  <a:close/>
                </a:path>
              </a:pathLst>
            </a:custGeom>
            <a:blipFill>
              <a:blip r:embed="rId4"/>
              <a:stretch>
                <a:fillRect t="-50353"/>
              </a:stretch>
            </a:blip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52575" y="685800"/>
            <a:ext cx="3022869" cy="681657"/>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03045" y="1026629"/>
            <a:ext cx="1056599" cy="1046033"/>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03045" y="2236315"/>
            <a:ext cx="1056599" cy="1046033"/>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83973" y="2389295"/>
            <a:ext cx="694743" cy="740072"/>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6476776" y="1465982"/>
            <a:ext cx="509137" cy="542356"/>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667655" y="1176357"/>
            <a:ext cx="452607" cy="451475"/>
          </a:xfrm>
          <a:prstGeom prst="rect">
            <a:avLst/>
          </a:prstGeom>
        </p:spPr>
      </p:pic>
      <p:sp>
        <p:nvSpPr>
          <p:cNvPr id="11" name="TextBox 11"/>
          <p:cNvSpPr txBox="1"/>
          <p:nvPr/>
        </p:nvSpPr>
        <p:spPr>
          <a:xfrm>
            <a:off x="1161777" y="1047452"/>
            <a:ext cx="5041269" cy="577081"/>
          </a:xfrm>
          <a:prstGeom prst="rect">
            <a:avLst/>
          </a:prstGeom>
        </p:spPr>
        <p:txBody>
          <a:bodyPr lIns="0" tIns="0" rIns="0" bIns="0" rtlCol="0" anchor="t">
            <a:spAutoFit/>
          </a:bodyPr>
          <a:lstStyle/>
          <a:p>
            <a:pPr>
              <a:lnSpc>
                <a:spcPts val="4479"/>
              </a:lnSpc>
            </a:pPr>
            <a:r>
              <a:rPr lang="en-US" sz="3999">
                <a:solidFill>
                  <a:srgbClr val="000000"/>
                </a:solidFill>
                <a:latin typeface="Lilita One"/>
              </a:rPr>
              <a:t>CONCLUSIONS</a:t>
            </a:r>
          </a:p>
        </p:txBody>
      </p:sp>
      <p:sp>
        <p:nvSpPr>
          <p:cNvPr id="12" name="TextBox 12"/>
          <p:cNvSpPr txBox="1"/>
          <p:nvPr/>
        </p:nvSpPr>
        <p:spPr>
          <a:xfrm>
            <a:off x="1209149" y="2151510"/>
            <a:ext cx="4251128" cy="934230"/>
          </a:xfrm>
          <a:prstGeom prst="rect">
            <a:avLst/>
          </a:prstGeom>
        </p:spPr>
        <p:txBody>
          <a:bodyPr lIns="0" tIns="0" rIns="0" bIns="0" rtlCol="0" anchor="t">
            <a:spAutoFit/>
          </a:bodyPr>
          <a:lstStyle/>
          <a:p>
            <a:pPr algn="just">
              <a:lnSpc>
                <a:spcPts val="2519"/>
              </a:lnSpc>
            </a:pPr>
            <a:r>
              <a:rPr lang="en-US">
                <a:solidFill>
                  <a:srgbClr val="000000"/>
                </a:solidFill>
                <a:latin typeface="PT Sans"/>
              </a:rPr>
              <a:t>Recreation of the Enigma machine via VHDL, a very-high-speed hardware description language</a:t>
            </a:r>
          </a:p>
        </p:txBody>
      </p:sp>
      <p:sp>
        <p:nvSpPr>
          <p:cNvPr id="13" name="TextBox 13"/>
          <p:cNvSpPr txBox="1"/>
          <p:nvPr/>
        </p:nvSpPr>
        <p:spPr>
          <a:xfrm>
            <a:off x="1161777" y="1822495"/>
            <a:ext cx="281366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MISSION SUMMARY</a:t>
            </a:r>
          </a:p>
        </p:txBody>
      </p:sp>
      <p:sp>
        <p:nvSpPr>
          <p:cNvPr id="14" name="TextBox 14"/>
          <p:cNvSpPr txBox="1"/>
          <p:nvPr/>
        </p:nvSpPr>
        <p:spPr>
          <a:xfrm>
            <a:off x="7712968" y="1229829"/>
            <a:ext cx="3598791" cy="2216632"/>
          </a:xfrm>
          <a:prstGeom prst="rect">
            <a:avLst/>
          </a:prstGeom>
        </p:spPr>
        <p:txBody>
          <a:bodyPr lIns="0" tIns="0" rIns="0" bIns="0" rtlCol="0" anchor="t">
            <a:spAutoFit/>
          </a:bodyPr>
          <a:lstStyle/>
          <a:p>
            <a:pPr algn="just">
              <a:lnSpc>
                <a:spcPts val="2519"/>
              </a:lnSpc>
            </a:pPr>
            <a:r>
              <a:rPr lang="en-US">
                <a:solidFill>
                  <a:srgbClr val="000000"/>
                </a:solidFill>
                <a:latin typeface="PT Sans"/>
              </a:rPr>
              <a:t>Successfully implemented Enigma in VHDL, demonstrating the feasibiity of using VHDL for digital system design, thereby proving that VHDL is a viable method for reimplementing complex electrical circuit mechanisms</a:t>
            </a:r>
          </a:p>
        </p:txBody>
      </p:sp>
      <p:sp>
        <p:nvSpPr>
          <p:cNvPr id="15" name="TextBox 15"/>
          <p:cNvSpPr txBox="1"/>
          <p:nvPr/>
        </p:nvSpPr>
        <p:spPr>
          <a:xfrm>
            <a:off x="7712968" y="840785"/>
            <a:ext cx="281366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MISSION STATUS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71393" y="-934052"/>
            <a:ext cx="11575576" cy="8421231"/>
          </a:xfrm>
          <a:prstGeom prst="rect">
            <a:avLst/>
          </a:prstGeom>
        </p:spPr>
      </p:pic>
      <p:sp>
        <p:nvSpPr>
          <p:cNvPr id="4" name="TextBox 4"/>
          <p:cNvSpPr txBox="1"/>
          <p:nvPr/>
        </p:nvSpPr>
        <p:spPr>
          <a:xfrm>
            <a:off x="5883557" y="2169531"/>
            <a:ext cx="5622643" cy="1795363"/>
          </a:xfrm>
          <a:prstGeom prst="rect">
            <a:avLst/>
          </a:prstGeom>
        </p:spPr>
        <p:txBody>
          <a:bodyPr lIns="0" tIns="0" rIns="0" bIns="0" rtlCol="0" anchor="t">
            <a:spAutoFit/>
          </a:bodyPr>
          <a:lstStyle/>
          <a:p>
            <a:pPr algn="r">
              <a:lnSpc>
                <a:spcPts val="6975"/>
              </a:lnSpc>
            </a:pPr>
            <a:r>
              <a:rPr lang="en-US" sz="6228" dirty="0">
                <a:solidFill>
                  <a:srgbClr val="FFFFFF"/>
                </a:solidFill>
                <a:latin typeface="Lilita One"/>
              </a:rPr>
              <a:t>THANK</a:t>
            </a:r>
          </a:p>
          <a:p>
            <a:pPr algn="r">
              <a:lnSpc>
                <a:spcPts val="6975"/>
              </a:lnSpc>
            </a:pPr>
            <a:r>
              <a:rPr lang="en-US" sz="6228" dirty="0">
                <a:solidFill>
                  <a:srgbClr val="FFFFFF"/>
                </a:solidFill>
                <a:latin typeface="Lilita One"/>
              </a:rPr>
              <a:t>YOU &lt;3</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0490" y="-1118457"/>
            <a:ext cx="7761029" cy="4910615"/>
          </a:xfrm>
          <a:prstGeom prst="rect">
            <a:avLst/>
          </a:prstGeom>
        </p:spPr>
      </p:pic>
      <p:sp>
        <p:nvSpPr>
          <p:cNvPr id="3" name="TextBox 3"/>
          <p:cNvSpPr txBox="1"/>
          <p:nvPr/>
        </p:nvSpPr>
        <p:spPr>
          <a:xfrm>
            <a:off x="7224036" y="672301"/>
            <a:ext cx="4282165" cy="2308324"/>
          </a:xfrm>
          <a:prstGeom prst="rect">
            <a:avLst/>
          </a:prstGeom>
        </p:spPr>
        <p:txBody>
          <a:bodyPr lIns="0" tIns="0" rIns="0" bIns="0" rtlCol="0" anchor="t">
            <a:spAutoFit/>
          </a:bodyPr>
          <a:lstStyle/>
          <a:p>
            <a:pPr>
              <a:lnSpc>
                <a:spcPts val="4479"/>
              </a:lnSpc>
            </a:pPr>
            <a:r>
              <a:rPr lang="en-US" sz="3999" dirty="0">
                <a:solidFill>
                  <a:srgbClr val="FFFFFF"/>
                </a:solidFill>
                <a:latin typeface="Lilita One"/>
              </a:rPr>
              <a:t>VHDL EMULATION OF ENIGMA ENCRYPTION MACHINE</a:t>
            </a:r>
          </a:p>
        </p:txBody>
      </p:sp>
      <p:sp>
        <p:nvSpPr>
          <p:cNvPr id="4" name="TextBox 4"/>
          <p:cNvSpPr txBox="1"/>
          <p:nvPr/>
        </p:nvSpPr>
        <p:spPr>
          <a:xfrm>
            <a:off x="2549379" y="1378421"/>
            <a:ext cx="3502462"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What is Enigma, how did it work, and how did they break it?</a:t>
            </a:r>
          </a:p>
        </p:txBody>
      </p:sp>
      <p:sp>
        <p:nvSpPr>
          <p:cNvPr id="5" name="TextBox 5"/>
          <p:cNvSpPr txBox="1"/>
          <p:nvPr/>
        </p:nvSpPr>
        <p:spPr>
          <a:xfrm>
            <a:off x="2549379" y="1044834"/>
            <a:ext cx="2958042"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A BRIEF HISTORY</a:t>
            </a:r>
          </a:p>
        </p:txBody>
      </p:sp>
      <p:sp>
        <p:nvSpPr>
          <p:cNvPr id="6" name="TextBox 6"/>
          <p:cNvSpPr txBox="1"/>
          <p:nvPr/>
        </p:nvSpPr>
        <p:spPr>
          <a:xfrm>
            <a:off x="1048103" y="702395"/>
            <a:ext cx="1342967" cy="1395318"/>
          </a:xfrm>
          <a:prstGeom prst="rect">
            <a:avLst/>
          </a:prstGeom>
        </p:spPr>
        <p:txBody>
          <a:bodyPr lIns="0" tIns="0" rIns="0" bIns="0" rtlCol="0" anchor="t">
            <a:spAutoFit/>
          </a:bodyPr>
          <a:lstStyle/>
          <a:p>
            <a:pPr>
              <a:lnSpc>
                <a:spcPts val="11853"/>
              </a:lnSpc>
            </a:pPr>
            <a:r>
              <a:rPr lang="en-US" sz="8466" b="1" dirty="0">
                <a:solidFill>
                  <a:srgbClr val="D4A276"/>
                </a:solidFill>
                <a:latin typeface="Lilita One" panose="02000000000000000000" pitchFamily="2" charset="0"/>
              </a:rPr>
              <a:t>01</a:t>
            </a:r>
          </a:p>
        </p:txBody>
      </p:sp>
      <p:sp>
        <p:nvSpPr>
          <p:cNvPr id="7" name="TextBox 7"/>
          <p:cNvSpPr txBox="1"/>
          <p:nvPr/>
        </p:nvSpPr>
        <p:spPr>
          <a:xfrm>
            <a:off x="2555729" y="2657301"/>
            <a:ext cx="3496112"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How our group attempts to emulate Enigma in VHDL</a:t>
            </a:r>
          </a:p>
        </p:txBody>
      </p:sp>
      <p:sp>
        <p:nvSpPr>
          <p:cNvPr id="8" name="TextBox 8"/>
          <p:cNvSpPr txBox="1"/>
          <p:nvPr/>
        </p:nvSpPr>
        <p:spPr>
          <a:xfrm>
            <a:off x="2555729" y="2323714"/>
            <a:ext cx="354027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A BRIEF EXPLANATION</a:t>
            </a:r>
          </a:p>
        </p:txBody>
      </p:sp>
      <p:sp>
        <p:nvSpPr>
          <p:cNvPr id="9" name="TextBox 9"/>
          <p:cNvSpPr txBox="1"/>
          <p:nvPr/>
        </p:nvSpPr>
        <p:spPr>
          <a:xfrm>
            <a:off x="1054454" y="1981275"/>
            <a:ext cx="1507625" cy="1395318"/>
          </a:xfrm>
          <a:prstGeom prst="rect">
            <a:avLst/>
          </a:prstGeom>
        </p:spPr>
        <p:txBody>
          <a:bodyPr lIns="0" tIns="0" rIns="0" bIns="0" rtlCol="0" anchor="t">
            <a:spAutoFit/>
          </a:bodyPr>
          <a:lstStyle/>
          <a:p>
            <a:pPr>
              <a:lnSpc>
                <a:spcPts val="11853"/>
              </a:lnSpc>
            </a:pPr>
            <a:r>
              <a:rPr lang="en-US" sz="8466" b="1" dirty="0">
                <a:solidFill>
                  <a:srgbClr val="D4A276"/>
                </a:solidFill>
                <a:latin typeface="Lilita One" panose="02000000000000000000" pitchFamily="2" charset="0"/>
              </a:rPr>
              <a:t>02</a:t>
            </a:r>
          </a:p>
        </p:txBody>
      </p:sp>
      <p:sp>
        <p:nvSpPr>
          <p:cNvPr id="10" name="TextBox 10"/>
          <p:cNvSpPr txBox="1"/>
          <p:nvPr/>
        </p:nvSpPr>
        <p:spPr>
          <a:xfrm>
            <a:off x="2555729" y="3939926"/>
            <a:ext cx="3496112"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A brief analysis of our Enigma VHDL code</a:t>
            </a:r>
          </a:p>
        </p:txBody>
      </p:sp>
      <p:sp>
        <p:nvSpPr>
          <p:cNvPr id="11" name="TextBox 11"/>
          <p:cNvSpPr txBox="1"/>
          <p:nvPr/>
        </p:nvSpPr>
        <p:spPr>
          <a:xfrm>
            <a:off x="2555729" y="3606339"/>
            <a:ext cx="2951692"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CIRCUIT ANALYSIS</a:t>
            </a:r>
          </a:p>
        </p:txBody>
      </p:sp>
      <p:sp>
        <p:nvSpPr>
          <p:cNvPr id="12" name="TextBox 12"/>
          <p:cNvSpPr txBox="1"/>
          <p:nvPr/>
        </p:nvSpPr>
        <p:spPr>
          <a:xfrm>
            <a:off x="1054454" y="3263900"/>
            <a:ext cx="1501275" cy="1395318"/>
          </a:xfrm>
          <a:prstGeom prst="rect">
            <a:avLst/>
          </a:prstGeom>
        </p:spPr>
        <p:txBody>
          <a:bodyPr lIns="0" tIns="0" rIns="0" bIns="0" rtlCol="0" anchor="t">
            <a:spAutoFit/>
          </a:bodyPr>
          <a:lstStyle/>
          <a:p>
            <a:pPr>
              <a:lnSpc>
                <a:spcPts val="11853"/>
              </a:lnSpc>
            </a:pPr>
            <a:r>
              <a:rPr lang="en-US" sz="8466" b="1" dirty="0">
                <a:solidFill>
                  <a:srgbClr val="D4A276"/>
                </a:solidFill>
                <a:latin typeface="Lilita One" panose="02000000000000000000" pitchFamily="2" charset="0"/>
              </a:rPr>
              <a:t>03</a:t>
            </a:r>
          </a:p>
        </p:txBody>
      </p:sp>
      <p:sp>
        <p:nvSpPr>
          <p:cNvPr id="13" name="TextBox 13"/>
          <p:cNvSpPr txBox="1"/>
          <p:nvPr/>
        </p:nvSpPr>
        <p:spPr>
          <a:xfrm>
            <a:off x="2562079" y="5218807"/>
            <a:ext cx="3496112" cy="258276"/>
          </a:xfrm>
          <a:prstGeom prst="rect">
            <a:avLst/>
          </a:prstGeom>
        </p:spPr>
        <p:txBody>
          <a:bodyPr lIns="0" tIns="0" rIns="0" bIns="0" rtlCol="0" anchor="t">
            <a:spAutoFit/>
          </a:bodyPr>
          <a:lstStyle/>
          <a:p>
            <a:pPr>
              <a:lnSpc>
                <a:spcPts val="2240"/>
              </a:lnSpc>
            </a:pPr>
            <a:r>
              <a:rPr lang="en-US" sz="1600">
                <a:solidFill>
                  <a:srgbClr val="000000"/>
                </a:solidFill>
                <a:latin typeface="PT Sans"/>
              </a:rPr>
              <a:t>The results of our Enigma VHDL code</a:t>
            </a:r>
          </a:p>
        </p:txBody>
      </p:sp>
      <p:sp>
        <p:nvSpPr>
          <p:cNvPr id="14" name="TextBox 14"/>
          <p:cNvSpPr txBox="1"/>
          <p:nvPr/>
        </p:nvSpPr>
        <p:spPr>
          <a:xfrm>
            <a:off x="2562079" y="4885219"/>
            <a:ext cx="2028135"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RESULTS</a:t>
            </a:r>
          </a:p>
        </p:txBody>
      </p:sp>
      <p:sp>
        <p:nvSpPr>
          <p:cNvPr id="15" name="TextBox 15"/>
          <p:cNvSpPr txBox="1"/>
          <p:nvPr/>
        </p:nvSpPr>
        <p:spPr>
          <a:xfrm>
            <a:off x="1060804" y="4542781"/>
            <a:ext cx="1566750" cy="1395318"/>
          </a:xfrm>
          <a:prstGeom prst="rect">
            <a:avLst/>
          </a:prstGeom>
        </p:spPr>
        <p:txBody>
          <a:bodyPr lIns="0" tIns="0" rIns="0" bIns="0" rtlCol="0" anchor="t">
            <a:spAutoFit/>
          </a:bodyPr>
          <a:lstStyle/>
          <a:p>
            <a:pPr>
              <a:lnSpc>
                <a:spcPts val="11853"/>
              </a:lnSpc>
            </a:pPr>
            <a:r>
              <a:rPr lang="en-US" sz="8466" b="1" dirty="0">
                <a:solidFill>
                  <a:srgbClr val="D4A276"/>
                </a:solidFill>
                <a:latin typeface="Lilita One" panose="02000000000000000000" pitchFamily="2" charset="0"/>
              </a:rPr>
              <a:t>04</a:t>
            </a:r>
          </a:p>
        </p:txBody>
      </p:sp>
      <p:sp>
        <p:nvSpPr>
          <p:cNvPr id="16" name="TextBox 16"/>
          <p:cNvSpPr txBox="1"/>
          <p:nvPr/>
        </p:nvSpPr>
        <p:spPr>
          <a:xfrm rot="-163703">
            <a:off x="8979155" y="2410137"/>
            <a:ext cx="3328471" cy="972189"/>
          </a:xfrm>
          <a:prstGeom prst="rect">
            <a:avLst/>
          </a:prstGeom>
        </p:spPr>
        <p:txBody>
          <a:bodyPr lIns="0" tIns="0" rIns="0" bIns="0" rtlCol="0" anchor="t">
            <a:spAutoFit/>
          </a:bodyPr>
          <a:lstStyle/>
          <a:p>
            <a:pPr algn="ctr">
              <a:lnSpc>
                <a:spcPts val="2613"/>
              </a:lnSpc>
              <a:spcBef>
                <a:spcPct val="0"/>
              </a:spcBef>
            </a:pPr>
            <a:r>
              <a:rPr lang="en-US" sz="1866" b="1" dirty="0">
                <a:solidFill>
                  <a:srgbClr val="C9B498"/>
                </a:solidFill>
                <a:latin typeface="Lilita One" panose="02000000000000000000" pitchFamily="2" charset="0"/>
              </a:rPr>
              <a:t>CRJUHKI BY BKN MPPXT OEFTAMQ ZHO BMQREMD YJIZOA ZONEVF TZWZL</a:t>
            </a:r>
          </a:p>
        </p:txBody>
      </p:sp>
    </p:spTree>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09555" y="5238315"/>
            <a:ext cx="7559233" cy="230556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43676" y="977332"/>
            <a:ext cx="3022869" cy="681657"/>
          </a:xfrm>
          <a:prstGeom prst="rect">
            <a:avLst/>
          </a:prstGeom>
        </p:spPr>
      </p:pic>
      <p:sp>
        <p:nvSpPr>
          <p:cNvPr id="4" name="TextBox 4"/>
          <p:cNvSpPr txBox="1"/>
          <p:nvPr/>
        </p:nvSpPr>
        <p:spPr>
          <a:xfrm>
            <a:off x="6866342" y="1343560"/>
            <a:ext cx="3593149" cy="1154162"/>
          </a:xfrm>
          <a:prstGeom prst="rect">
            <a:avLst/>
          </a:prstGeom>
        </p:spPr>
        <p:txBody>
          <a:bodyPr lIns="0" tIns="0" rIns="0" bIns="0" rtlCol="0" anchor="t">
            <a:spAutoFit/>
          </a:bodyPr>
          <a:lstStyle/>
          <a:p>
            <a:pPr>
              <a:lnSpc>
                <a:spcPts val="4479"/>
              </a:lnSpc>
            </a:pPr>
            <a:r>
              <a:rPr lang="en-US" sz="3999" dirty="0">
                <a:solidFill>
                  <a:srgbClr val="000000"/>
                </a:solidFill>
                <a:latin typeface="Lilita One"/>
              </a:rPr>
              <a:t>A BRIEF HISTORY</a:t>
            </a:r>
          </a:p>
        </p:txBody>
      </p:sp>
      <p:sp>
        <p:nvSpPr>
          <p:cNvPr id="5" name="TextBox 5"/>
          <p:cNvSpPr txBox="1"/>
          <p:nvPr/>
        </p:nvSpPr>
        <p:spPr>
          <a:xfrm>
            <a:off x="6866341" y="2981387"/>
            <a:ext cx="4000205" cy="1104661"/>
          </a:xfrm>
          <a:prstGeom prst="rect">
            <a:avLst/>
          </a:prstGeom>
        </p:spPr>
        <p:txBody>
          <a:bodyPr lIns="0" tIns="0" rIns="0" bIns="0" rtlCol="0" anchor="t">
            <a:spAutoFit/>
          </a:bodyPr>
          <a:lstStyle/>
          <a:p>
            <a:pPr algn="just">
              <a:lnSpc>
                <a:spcPts val="2240"/>
              </a:lnSpc>
            </a:pPr>
            <a:r>
              <a:rPr lang="en-US" sz="1600" dirty="0">
                <a:solidFill>
                  <a:srgbClr val="000000"/>
                </a:solidFill>
                <a:latin typeface="PT Sans"/>
              </a:rPr>
              <a:t>Enigma was an encryption machine famously used by Germany in WW2, it consists of mechanical and electronic components</a:t>
            </a:r>
          </a:p>
        </p:txBody>
      </p:sp>
      <p:sp>
        <p:nvSpPr>
          <p:cNvPr id="6" name="TextBox 6"/>
          <p:cNvSpPr txBox="1"/>
          <p:nvPr/>
        </p:nvSpPr>
        <p:spPr>
          <a:xfrm>
            <a:off x="6866341" y="2711280"/>
            <a:ext cx="263777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WHAT WAS ENIGMA?</a:t>
            </a:r>
          </a:p>
        </p:txBody>
      </p:sp>
      <p:sp>
        <p:nvSpPr>
          <p:cNvPr id="7" name="TextBox 7"/>
          <p:cNvSpPr txBox="1"/>
          <p:nvPr/>
        </p:nvSpPr>
        <p:spPr>
          <a:xfrm>
            <a:off x="6866341" y="4046041"/>
            <a:ext cx="263777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WHO </a:t>
            </a:r>
            <a:r>
              <a:rPr lang="en-US" sz="1866" b="1">
                <a:solidFill>
                  <a:srgbClr val="D4A276"/>
                </a:solidFill>
                <a:latin typeface="Lilita One" panose="02000000000000000000" pitchFamily="2" charset="0"/>
              </a:rPr>
              <a:t>CRACKED IT?</a:t>
            </a:r>
            <a:endParaRPr lang="en-US" sz="1866" b="1" dirty="0">
              <a:solidFill>
                <a:srgbClr val="D4A276"/>
              </a:solidFill>
              <a:latin typeface="Lilita One" panose="02000000000000000000" pitchFamily="2" charset="0"/>
            </a:endParaRPr>
          </a:p>
        </p:txBody>
      </p:sp>
      <p:sp>
        <p:nvSpPr>
          <p:cNvPr id="8" name="TextBox 8"/>
          <p:cNvSpPr txBox="1"/>
          <p:nvPr/>
        </p:nvSpPr>
        <p:spPr>
          <a:xfrm>
            <a:off x="6866342" y="4339018"/>
            <a:ext cx="4000205" cy="822533"/>
          </a:xfrm>
          <a:prstGeom prst="rect">
            <a:avLst/>
          </a:prstGeom>
        </p:spPr>
        <p:txBody>
          <a:bodyPr lIns="0" tIns="0" rIns="0" bIns="0" rtlCol="0" anchor="t">
            <a:spAutoFit/>
          </a:bodyPr>
          <a:lstStyle/>
          <a:p>
            <a:pPr algn="just">
              <a:lnSpc>
                <a:spcPts val="2240"/>
              </a:lnSpc>
            </a:pPr>
            <a:r>
              <a:rPr lang="en-US" sz="1600" dirty="0">
                <a:solidFill>
                  <a:srgbClr val="000000"/>
                </a:solidFill>
                <a:latin typeface="PT Sans"/>
              </a:rPr>
              <a:t>A team of Polish Mathematicians in the early 1930s, followed by British intelligence agents at Bletchley Park</a:t>
            </a:r>
          </a:p>
        </p:txBody>
      </p:sp>
      <p:sp>
        <p:nvSpPr>
          <p:cNvPr id="9" name="TextBox 9"/>
          <p:cNvSpPr txBox="1"/>
          <p:nvPr/>
        </p:nvSpPr>
        <p:spPr>
          <a:xfrm>
            <a:off x="6866341" y="5231629"/>
            <a:ext cx="263777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BRITISH CODEBREAKERS</a:t>
            </a:r>
          </a:p>
        </p:txBody>
      </p:sp>
      <p:sp>
        <p:nvSpPr>
          <p:cNvPr id="10" name="TextBox 10"/>
          <p:cNvSpPr txBox="1"/>
          <p:nvPr/>
        </p:nvSpPr>
        <p:spPr>
          <a:xfrm>
            <a:off x="6866342" y="5539767"/>
            <a:ext cx="4000205" cy="822533"/>
          </a:xfrm>
          <a:prstGeom prst="rect">
            <a:avLst/>
          </a:prstGeom>
        </p:spPr>
        <p:txBody>
          <a:bodyPr lIns="0" tIns="0" rIns="0" bIns="0" rtlCol="0" anchor="t">
            <a:spAutoFit/>
          </a:bodyPr>
          <a:lstStyle/>
          <a:p>
            <a:pPr algn="just">
              <a:lnSpc>
                <a:spcPts val="2240"/>
              </a:lnSpc>
            </a:pPr>
            <a:r>
              <a:rPr lang="en-US" sz="1600">
                <a:solidFill>
                  <a:srgbClr val="000000"/>
                </a:solidFill>
                <a:latin typeface="PT Sans"/>
              </a:rPr>
              <a:t>Thanks to Alan Turing and Gordon Welchman's Bombe, Enigma can be decrypted quickly</a:t>
            </a:r>
          </a:p>
        </p:txBody>
      </p:sp>
      <p:grpSp>
        <p:nvGrpSpPr>
          <p:cNvPr id="11" name="Group 11"/>
          <p:cNvGrpSpPr>
            <a:grpSpLocks noChangeAspect="1"/>
          </p:cNvGrpSpPr>
          <p:nvPr/>
        </p:nvGrpSpPr>
        <p:grpSpPr>
          <a:xfrm>
            <a:off x="0" y="0"/>
            <a:ext cx="5820383" cy="6172200"/>
            <a:chOff x="0" y="0"/>
            <a:chExt cx="18006060" cy="19094450"/>
          </a:xfrm>
        </p:grpSpPr>
        <p:sp>
          <p:nvSpPr>
            <p:cNvPr id="12" name="Freeform 12"/>
            <p:cNvSpPr/>
            <p:nvPr/>
          </p:nvSpPr>
          <p:spPr>
            <a:xfrm>
              <a:off x="0" y="0"/>
              <a:ext cx="18006061" cy="19094450"/>
            </a:xfrm>
            <a:custGeom>
              <a:avLst/>
              <a:gdLst/>
              <a:ahLst/>
              <a:cxnLst/>
              <a:rect l="l" t="t" r="r" b="b"/>
              <a:pathLst>
                <a:path w="18006061" h="19094450">
                  <a:moveTo>
                    <a:pt x="18006061" y="16098520"/>
                  </a:moveTo>
                  <a:cubicBezTo>
                    <a:pt x="11230610" y="18167350"/>
                    <a:pt x="4155440" y="18900139"/>
                    <a:pt x="0" y="19094450"/>
                  </a:cubicBezTo>
                  <a:lnTo>
                    <a:pt x="0" y="0"/>
                  </a:lnTo>
                  <a:lnTo>
                    <a:pt x="18006061" y="0"/>
                  </a:lnTo>
                </a:path>
              </a:pathLst>
            </a:custGeom>
            <a:blipFill>
              <a:blip r:embed="rId6"/>
              <a:stretch>
                <a:fillRect l="-30033" r="-30033"/>
              </a:stretch>
            </a:blipFill>
          </p:spPr>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24041" y="896482"/>
            <a:ext cx="2777603" cy="626349"/>
          </a:xfrm>
          <a:prstGeom prst="rect">
            <a:avLst/>
          </a:prstGeom>
        </p:spPr>
      </p:pic>
      <p:grpSp>
        <p:nvGrpSpPr>
          <p:cNvPr id="3" name="Group 3"/>
          <p:cNvGrpSpPr>
            <a:grpSpLocks noChangeAspect="1"/>
          </p:cNvGrpSpPr>
          <p:nvPr/>
        </p:nvGrpSpPr>
        <p:grpSpPr>
          <a:xfrm>
            <a:off x="-1464559" y="-1021606"/>
            <a:ext cx="7805449" cy="5023825"/>
            <a:chOff x="0" y="0"/>
            <a:chExt cx="5513070" cy="3548380"/>
          </a:xfrm>
        </p:grpSpPr>
        <p:sp>
          <p:nvSpPr>
            <p:cNvPr id="4" name="Freeform 4"/>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4"/>
              <a:stretch>
                <a:fillRect t="-1713" b="-1713"/>
              </a:stretch>
            </a:blip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27220" y="2649688"/>
            <a:ext cx="1056599" cy="1046033"/>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0627" y="3898726"/>
            <a:ext cx="1056599" cy="1046033"/>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0627" y="5126168"/>
            <a:ext cx="1056599" cy="1046033"/>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4188" y="3898726"/>
            <a:ext cx="1056599" cy="1046033"/>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4188" y="5126168"/>
            <a:ext cx="1056599" cy="1046033"/>
          </a:xfrm>
          <a:prstGeom prst="rect">
            <a:avLst/>
          </a:prstGeom>
        </p:spPr>
      </p:pic>
      <p:sp>
        <p:nvSpPr>
          <p:cNvPr id="10" name="TextBox 10"/>
          <p:cNvSpPr txBox="1"/>
          <p:nvPr/>
        </p:nvSpPr>
        <p:spPr>
          <a:xfrm>
            <a:off x="6800628" y="1159108"/>
            <a:ext cx="4537363" cy="1154162"/>
          </a:xfrm>
          <a:prstGeom prst="rect">
            <a:avLst/>
          </a:prstGeom>
        </p:spPr>
        <p:txBody>
          <a:bodyPr lIns="0" tIns="0" rIns="0" bIns="0" rtlCol="0" anchor="t">
            <a:spAutoFit/>
          </a:bodyPr>
          <a:lstStyle/>
          <a:p>
            <a:pPr>
              <a:lnSpc>
                <a:spcPts val="4479"/>
              </a:lnSpc>
            </a:pPr>
            <a:r>
              <a:rPr lang="en-US" sz="3999">
                <a:solidFill>
                  <a:srgbClr val="000000"/>
                </a:solidFill>
                <a:latin typeface="Lilita One"/>
              </a:rPr>
              <a:t>HOW ENIGMA WORKED</a:t>
            </a:r>
          </a:p>
        </p:txBody>
      </p:sp>
      <p:sp>
        <p:nvSpPr>
          <p:cNvPr id="11" name="TextBox 11"/>
          <p:cNvSpPr txBox="1"/>
          <p:nvPr/>
        </p:nvSpPr>
        <p:spPr>
          <a:xfrm>
            <a:off x="8093979" y="3042318"/>
            <a:ext cx="3055686"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After going through the rotors the signal is reflected</a:t>
            </a:r>
          </a:p>
        </p:txBody>
      </p:sp>
      <p:sp>
        <p:nvSpPr>
          <p:cNvPr id="12" name="TextBox 12"/>
          <p:cNvSpPr txBox="1"/>
          <p:nvPr/>
        </p:nvSpPr>
        <p:spPr>
          <a:xfrm>
            <a:off x="8093979" y="2708731"/>
            <a:ext cx="2115034"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REFLECTOR</a:t>
            </a:r>
          </a:p>
        </p:txBody>
      </p:sp>
      <p:sp>
        <p:nvSpPr>
          <p:cNvPr id="13" name="TextBox 13"/>
          <p:cNvSpPr txBox="1"/>
          <p:nvPr/>
        </p:nvSpPr>
        <p:spPr>
          <a:xfrm>
            <a:off x="8067386" y="4291355"/>
            <a:ext cx="3055686"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Going back through the rotors again</a:t>
            </a:r>
          </a:p>
        </p:txBody>
      </p:sp>
      <p:sp>
        <p:nvSpPr>
          <p:cNvPr id="14" name="TextBox 14"/>
          <p:cNvSpPr txBox="1"/>
          <p:nvPr/>
        </p:nvSpPr>
        <p:spPr>
          <a:xfrm>
            <a:off x="8067386" y="3957769"/>
            <a:ext cx="204611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ROTORS</a:t>
            </a:r>
          </a:p>
        </p:txBody>
      </p:sp>
      <p:sp>
        <p:nvSpPr>
          <p:cNvPr id="15" name="TextBox 15"/>
          <p:cNvSpPr txBox="1"/>
          <p:nvPr/>
        </p:nvSpPr>
        <p:spPr>
          <a:xfrm>
            <a:off x="8067386" y="5518798"/>
            <a:ext cx="3055686" cy="822533"/>
          </a:xfrm>
          <a:prstGeom prst="rect">
            <a:avLst/>
          </a:prstGeom>
        </p:spPr>
        <p:txBody>
          <a:bodyPr lIns="0" tIns="0" rIns="0" bIns="0" rtlCol="0" anchor="t">
            <a:spAutoFit/>
          </a:bodyPr>
          <a:lstStyle/>
          <a:p>
            <a:pPr>
              <a:lnSpc>
                <a:spcPts val="2240"/>
              </a:lnSpc>
            </a:pPr>
            <a:r>
              <a:rPr lang="en-US" sz="1600">
                <a:solidFill>
                  <a:srgbClr val="000000"/>
                </a:solidFill>
                <a:latin typeface="PT Sans"/>
              </a:rPr>
              <a:t>Encrypted one more time by the plugboard before turning to output</a:t>
            </a:r>
          </a:p>
        </p:txBody>
      </p:sp>
      <p:sp>
        <p:nvSpPr>
          <p:cNvPr id="16" name="TextBox 16"/>
          <p:cNvSpPr txBox="1"/>
          <p:nvPr/>
        </p:nvSpPr>
        <p:spPr>
          <a:xfrm>
            <a:off x="8067386" y="5185210"/>
            <a:ext cx="1935381"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PLUGBOARD</a:t>
            </a:r>
          </a:p>
        </p:txBody>
      </p:sp>
      <p:sp>
        <p:nvSpPr>
          <p:cNvPr id="17" name="TextBox 17"/>
          <p:cNvSpPr txBox="1"/>
          <p:nvPr/>
        </p:nvSpPr>
        <p:spPr>
          <a:xfrm>
            <a:off x="3160946" y="4291355"/>
            <a:ext cx="3055686"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The input first travels through a plugboard</a:t>
            </a:r>
          </a:p>
        </p:txBody>
      </p:sp>
      <p:sp>
        <p:nvSpPr>
          <p:cNvPr id="18" name="TextBox 18"/>
          <p:cNvSpPr txBox="1"/>
          <p:nvPr/>
        </p:nvSpPr>
        <p:spPr>
          <a:xfrm>
            <a:off x="3160946" y="3957769"/>
            <a:ext cx="2098673"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PLUGBOARD</a:t>
            </a:r>
          </a:p>
        </p:txBody>
      </p:sp>
      <p:sp>
        <p:nvSpPr>
          <p:cNvPr id="19" name="TextBox 19"/>
          <p:cNvSpPr txBox="1"/>
          <p:nvPr/>
        </p:nvSpPr>
        <p:spPr>
          <a:xfrm>
            <a:off x="3160946" y="5518797"/>
            <a:ext cx="3055686" cy="540404"/>
          </a:xfrm>
          <a:prstGeom prst="rect">
            <a:avLst/>
          </a:prstGeom>
        </p:spPr>
        <p:txBody>
          <a:bodyPr lIns="0" tIns="0" rIns="0" bIns="0" rtlCol="0" anchor="t">
            <a:spAutoFit/>
          </a:bodyPr>
          <a:lstStyle/>
          <a:p>
            <a:pPr>
              <a:lnSpc>
                <a:spcPts val="2240"/>
              </a:lnSpc>
            </a:pPr>
            <a:r>
              <a:rPr lang="en-US" sz="1600">
                <a:solidFill>
                  <a:srgbClr val="000000"/>
                </a:solidFill>
                <a:latin typeface="PT Sans"/>
              </a:rPr>
              <a:t>The input then traverses through a series of rotors</a:t>
            </a:r>
          </a:p>
        </p:txBody>
      </p:sp>
      <p:sp>
        <p:nvSpPr>
          <p:cNvPr id="20" name="TextBox 20"/>
          <p:cNvSpPr txBox="1"/>
          <p:nvPr/>
        </p:nvSpPr>
        <p:spPr>
          <a:xfrm>
            <a:off x="3160946" y="5185210"/>
            <a:ext cx="2098673"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ROTORS</a:t>
            </a:r>
          </a:p>
        </p:txBody>
      </p:sp>
      <p:sp>
        <p:nvSpPr>
          <p:cNvPr id="21" name="TextBox 21"/>
          <p:cNvSpPr txBox="1"/>
          <p:nvPr/>
        </p:nvSpPr>
        <p:spPr>
          <a:xfrm>
            <a:off x="1992062" y="3836708"/>
            <a:ext cx="959334" cy="996683"/>
          </a:xfrm>
          <a:prstGeom prst="rect">
            <a:avLst/>
          </a:prstGeom>
        </p:spPr>
        <p:txBody>
          <a:bodyPr wrap="square" lIns="0" tIns="0" rIns="0" bIns="0" rtlCol="0" anchor="t">
            <a:spAutoFit/>
          </a:bodyPr>
          <a:lstStyle/>
          <a:p>
            <a:pPr>
              <a:lnSpc>
                <a:spcPts val="8467"/>
              </a:lnSpc>
            </a:pPr>
            <a:r>
              <a:rPr lang="en-US" sz="6048" b="1" dirty="0">
                <a:solidFill>
                  <a:srgbClr val="FFFFFF"/>
                </a:solidFill>
                <a:latin typeface="Lilita One" panose="02000000000000000000" pitchFamily="2" charset="0"/>
              </a:rPr>
              <a:t>01</a:t>
            </a:r>
          </a:p>
        </p:txBody>
      </p:sp>
      <p:sp>
        <p:nvSpPr>
          <p:cNvPr id="22" name="TextBox 22"/>
          <p:cNvSpPr txBox="1"/>
          <p:nvPr/>
        </p:nvSpPr>
        <p:spPr>
          <a:xfrm>
            <a:off x="1958498" y="5062419"/>
            <a:ext cx="959334" cy="996683"/>
          </a:xfrm>
          <a:prstGeom prst="rect">
            <a:avLst/>
          </a:prstGeom>
        </p:spPr>
        <p:txBody>
          <a:bodyPr lIns="0" tIns="0" rIns="0" bIns="0" rtlCol="0" anchor="t">
            <a:spAutoFit/>
          </a:bodyPr>
          <a:lstStyle/>
          <a:p>
            <a:pPr>
              <a:lnSpc>
                <a:spcPts val="8467"/>
              </a:lnSpc>
            </a:pPr>
            <a:r>
              <a:rPr lang="en-US" sz="6048" b="1" dirty="0">
                <a:solidFill>
                  <a:srgbClr val="FFFFFF"/>
                </a:solidFill>
                <a:latin typeface="Lilita One" panose="02000000000000000000" pitchFamily="2" charset="0"/>
              </a:rPr>
              <a:t>02</a:t>
            </a:r>
          </a:p>
        </p:txBody>
      </p:sp>
      <p:sp>
        <p:nvSpPr>
          <p:cNvPr id="23" name="TextBox 23"/>
          <p:cNvSpPr txBox="1"/>
          <p:nvPr/>
        </p:nvSpPr>
        <p:spPr>
          <a:xfrm>
            <a:off x="6889149" y="2611384"/>
            <a:ext cx="932741" cy="962828"/>
          </a:xfrm>
          <a:prstGeom prst="rect">
            <a:avLst/>
          </a:prstGeom>
        </p:spPr>
        <p:txBody>
          <a:bodyPr lIns="0" tIns="0" rIns="0" bIns="0" rtlCol="0" anchor="t">
            <a:spAutoFit/>
          </a:bodyPr>
          <a:lstStyle/>
          <a:p>
            <a:pPr>
              <a:lnSpc>
                <a:spcPts val="8232"/>
              </a:lnSpc>
            </a:pPr>
            <a:r>
              <a:rPr lang="en-US" sz="5880" b="1" dirty="0">
                <a:solidFill>
                  <a:srgbClr val="FFFFFF"/>
                </a:solidFill>
                <a:latin typeface="Lilita One" panose="02000000000000000000" pitchFamily="2" charset="0"/>
              </a:rPr>
              <a:t>03</a:t>
            </a:r>
          </a:p>
        </p:txBody>
      </p:sp>
      <p:sp>
        <p:nvSpPr>
          <p:cNvPr id="24" name="TextBox 24"/>
          <p:cNvSpPr txBox="1"/>
          <p:nvPr/>
        </p:nvSpPr>
        <p:spPr>
          <a:xfrm>
            <a:off x="6889149" y="3849624"/>
            <a:ext cx="932741" cy="962828"/>
          </a:xfrm>
          <a:prstGeom prst="rect">
            <a:avLst/>
          </a:prstGeom>
        </p:spPr>
        <p:txBody>
          <a:bodyPr lIns="0" tIns="0" rIns="0" bIns="0" rtlCol="0" anchor="t">
            <a:spAutoFit/>
          </a:bodyPr>
          <a:lstStyle/>
          <a:p>
            <a:pPr>
              <a:lnSpc>
                <a:spcPts val="8232"/>
              </a:lnSpc>
            </a:pPr>
            <a:r>
              <a:rPr lang="en-US" sz="5880" b="1" dirty="0">
                <a:solidFill>
                  <a:srgbClr val="FFFFFF"/>
                </a:solidFill>
                <a:latin typeface="Lilita One" panose="02000000000000000000" pitchFamily="2" charset="0"/>
              </a:rPr>
              <a:t>04</a:t>
            </a:r>
          </a:p>
        </p:txBody>
      </p:sp>
      <p:sp>
        <p:nvSpPr>
          <p:cNvPr id="25" name="TextBox 25"/>
          <p:cNvSpPr txBox="1"/>
          <p:nvPr/>
        </p:nvSpPr>
        <p:spPr>
          <a:xfrm>
            <a:off x="6889149" y="5115360"/>
            <a:ext cx="932741" cy="2014398"/>
          </a:xfrm>
          <a:prstGeom prst="rect">
            <a:avLst/>
          </a:prstGeom>
        </p:spPr>
        <p:txBody>
          <a:bodyPr lIns="0" tIns="0" rIns="0" bIns="0" rtlCol="0" anchor="t">
            <a:spAutoFit/>
          </a:bodyPr>
          <a:lstStyle/>
          <a:p>
            <a:pPr>
              <a:lnSpc>
                <a:spcPts val="8232"/>
              </a:lnSpc>
            </a:pPr>
            <a:r>
              <a:rPr lang="en-US" sz="5880" b="1" dirty="0">
                <a:solidFill>
                  <a:srgbClr val="FFFFFF"/>
                </a:solidFill>
                <a:latin typeface="Lilita One" panose="02000000000000000000" pitchFamily="2" charset="0"/>
              </a:rPr>
              <a:t>05</a:t>
            </a:r>
            <a:r>
              <a:rPr lang="en-US" sz="5880" dirty="0">
                <a:solidFill>
                  <a:srgbClr val="FFFFFF"/>
                </a:solidFill>
                <a:latin typeface="Lilita One Bold"/>
              </a:rPr>
              <a:t>3</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24127" y="-632963"/>
            <a:ext cx="7933595" cy="7226783"/>
          </a:xfrm>
          <a:prstGeom prst="rect">
            <a:avLst/>
          </a:prstGeom>
        </p:spPr>
      </p:pic>
      <p:grpSp>
        <p:nvGrpSpPr>
          <p:cNvPr id="3" name="Group 3"/>
          <p:cNvGrpSpPr>
            <a:grpSpLocks noChangeAspect="1"/>
          </p:cNvGrpSpPr>
          <p:nvPr/>
        </p:nvGrpSpPr>
        <p:grpSpPr>
          <a:xfrm>
            <a:off x="685801" y="612611"/>
            <a:ext cx="5576451" cy="5632779"/>
            <a:chOff x="0" y="0"/>
            <a:chExt cx="6286500" cy="6350000"/>
          </a:xfrm>
        </p:grpSpPr>
        <p:sp>
          <p:nvSpPr>
            <p:cNvPr id="4" name="Freeform 4"/>
            <p:cNvSpPr/>
            <p:nvPr/>
          </p:nvSpPr>
          <p:spPr>
            <a:xfrm>
              <a:off x="-157480" y="-19049"/>
              <a:ext cx="6493510" cy="6442710"/>
            </a:xfrm>
            <a:custGeom>
              <a:avLst/>
              <a:gdLst/>
              <a:ahLst/>
              <a:cxnLst/>
              <a:rect l="l" t="t" r="r" b="b"/>
              <a:pathLst>
                <a:path w="6493510" h="644271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a:blip r:embed="rId4"/>
              <a:stretch>
                <a:fillRect l="-17947" r="-17947"/>
              </a:stretch>
            </a:blip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65343" y="1266178"/>
            <a:ext cx="3022869" cy="681657"/>
          </a:xfrm>
          <a:prstGeom prst="rect">
            <a:avLst/>
          </a:prstGeom>
        </p:spPr>
      </p:pic>
      <p:sp>
        <p:nvSpPr>
          <p:cNvPr id="6" name="TextBox 6"/>
          <p:cNvSpPr txBox="1"/>
          <p:nvPr/>
        </p:nvSpPr>
        <p:spPr>
          <a:xfrm>
            <a:off x="6743526" y="1621892"/>
            <a:ext cx="4259032" cy="577081"/>
          </a:xfrm>
          <a:prstGeom prst="rect">
            <a:avLst/>
          </a:prstGeom>
        </p:spPr>
        <p:txBody>
          <a:bodyPr lIns="0" tIns="0" rIns="0" bIns="0" rtlCol="0" anchor="t">
            <a:spAutoFit/>
          </a:bodyPr>
          <a:lstStyle/>
          <a:p>
            <a:pPr>
              <a:lnSpc>
                <a:spcPts val="4479"/>
              </a:lnSpc>
            </a:pPr>
            <a:r>
              <a:rPr lang="en-US" sz="3999" dirty="0">
                <a:solidFill>
                  <a:srgbClr val="000000"/>
                </a:solidFill>
                <a:latin typeface="Lilita One"/>
              </a:rPr>
              <a:t>IMPLEMENTATION</a:t>
            </a:r>
          </a:p>
        </p:txBody>
      </p:sp>
      <p:sp>
        <p:nvSpPr>
          <p:cNvPr id="7" name="TextBox 7"/>
          <p:cNvSpPr txBox="1"/>
          <p:nvPr/>
        </p:nvSpPr>
        <p:spPr>
          <a:xfrm>
            <a:off x="7130229" y="4624494"/>
            <a:ext cx="3485626" cy="1104661"/>
          </a:xfrm>
          <a:prstGeom prst="rect">
            <a:avLst/>
          </a:prstGeom>
        </p:spPr>
        <p:txBody>
          <a:bodyPr lIns="0" tIns="0" rIns="0" bIns="0" rtlCol="0" anchor="t">
            <a:spAutoFit/>
          </a:bodyPr>
          <a:lstStyle/>
          <a:p>
            <a:pPr algn="just">
              <a:lnSpc>
                <a:spcPts val="2240"/>
              </a:lnSpc>
            </a:pPr>
            <a:r>
              <a:rPr lang="en-US" sz="1600">
                <a:solidFill>
                  <a:srgbClr val="000000"/>
                </a:solidFill>
                <a:latin typeface="PT Sans"/>
              </a:rPr>
              <a:t>For this project we used Quartus' software to analyze the schematic and machine states, while Modelsim was used to create a waveform simulation </a:t>
            </a:r>
          </a:p>
        </p:txBody>
      </p:sp>
      <p:sp>
        <p:nvSpPr>
          <p:cNvPr id="8" name="TextBox 8"/>
          <p:cNvSpPr txBox="1"/>
          <p:nvPr/>
        </p:nvSpPr>
        <p:spPr>
          <a:xfrm>
            <a:off x="7130229" y="4329007"/>
            <a:ext cx="2663017" cy="305340"/>
          </a:xfrm>
          <a:prstGeom prst="rect">
            <a:avLst/>
          </a:prstGeom>
        </p:spPr>
        <p:txBody>
          <a:bodyPr lIns="0" tIns="0" rIns="0" bIns="0" rtlCol="0" anchor="t">
            <a:spAutoFit/>
          </a:bodyPr>
          <a:lstStyle/>
          <a:p>
            <a:pPr>
              <a:lnSpc>
                <a:spcPts val="2613"/>
              </a:lnSpc>
            </a:pPr>
            <a:r>
              <a:rPr lang="en-US" sz="1866" dirty="0">
                <a:solidFill>
                  <a:srgbClr val="D4A276"/>
                </a:solidFill>
                <a:latin typeface="Lilita One"/>
              </a:rPr>
              <a:t>QUARTUS AND LOGISIM</a:t>
            </a:r>
          </a:p>
        </p:txBody>
      </p:sp>
      <p:sp>
        <p:nvSpPr>
          <p:cNvPr id="9" name="TextBox 9"/>
          <p:cNvSpPr txBox="1"/>
          <p:nvPr/>
        </p:nvSpPr>
        <p:spPr>
          <a:xfrm>
            <a:off x="7130229" y="2717635"/>
            <a:ext cx="3485626" cy="1386790"/>
          </a:xfrm>
          <a:prstGeom prst="rect">
            <a:avLst/>
          </a:prstGeom>
        </p:spPr>
        <p:txBody>
          <a:bodyPr lIns="0" tIns="0" rIns="0" bIns="0" rtlCol="0" anchor="t">
            <a:spAutoFit/>
          </a:bodyPr>
          <a:lstStyle/>
          <a:p>
            <a:pPr algn="just">
              <a:lnSpc>
                <a:spcPts val="2240"/>
              </a:lnSpc>
            </a:pPr>
            <a:r>
              <a:rPr lang="en-US" sz="1600">
                <a:solidFill>
                  <a:srgbClr val="000000"/>
                </a:solidFill>
                <a:latin typeface="PT Sans"/>
              </a:rPr>
              <a:t>Our group decided to split the Enigma VHDL code into several components, and making one main component to bind and map all the other components together</a:t>
            </a:r>
          </a:p>
        </p:txBody>
      </p:sp>
      <p:sp>
        <p:nvSpPr>
          <p:cNvPr id="10" name="TextBox 10"/>
          <p:cNvSpPr txBox="1"/>
          <p:nvPr/>
        </p:nvSpPr>
        <p:spPr>
          <a:xfrm>
            <a:off x="7130229" y="2422147"/>
            <a:ext cx="2663017" cy="305340"/>
          </a:xfrm>
          <a:prstGeom prst="rect">
            <a:avLst/>
          </a:prstGeom>
        </p:spPr>
        <p:txBody>
          <a:bodyPr lIns="0" tIns="0" rIns="0" bIns="0" rtlCol="0" anchor="t">
            <a:spAutoFit/>
          </a:bodyPr>
          <a:lstStyle/>
          <a:p>
            <a:pPr>
              <a:lnSpc>
                <a:spcPts val="2613"/>
              </a:lnSpc>
            </a:pPr>
            <a:r>
              <a:rPr lang="en-US" sz="1866" dirty="0">
                <a:solidFill>
                  <a:srgbClr val="D4A276"/>
                </a:solidFill>
                <a:latin typeface="Lilita One"/>
              </a:rPr>
              <a:t>COMPONENTS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099" y="2578102"/>
            <a:ext cx="596351" cy="590388"/>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099" y="3382743"/>
            <a:ext cx="596351" cy="590388"/>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099" y="4150214"/>
            <a:ext cx="596351" cy="590388"/>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099" y="4954855"/>
            <a:ext cx="596351" cy="59038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6310712" y="2602009"/>
            <a:ext cx="10602969" cy="2313375"/>
          </a:xfrm>
          <a:prstGeom prst="rect">
            <a:avLst/>
          </a:prstGeom>
        </p:spPr>
      </p:pic>
      <p:grpSp>
        <p:nvGrpSpPr>
          <p:cNvPr id="7" name="Group 7"/>
          <p:cNvGrpSpPr>
            <a:grpSpLocks noChangeAspect="1"/>
          </p:cNvGrpSpPr>
          <p:nvPr/>
        </p:nvGrpSpPr>
        <p:grpSpPr>
          <a:xfrm>
            <a:off x="7415040" y="783052"/>
            <a:ext cx="4284647" cy="4987926"/>
            <a:chOff x="0" y="0"/>
            <a:chExt cx="6197600" cy="7214870"/>
          </a:xfrm>
        </p:grpSpPr>
        <p:sp>
          <p:nvSpPr>
            <p:cNvPr id="8" name="Freeform 8"/>
            <p:cNvSpPr/>
            <p:nvPr/>
          </p:nvSpPr>
          <p:spPr>
            <a:xfrm>
              <a:off x="0" y="0"/>
              <a:ext cx="6197600" cy="7214870"/>
            </a:xfrm>
            <a:custGeom>
              <a:avLst/>
              <a:gdLst/>
              <a:ahLst/>
              <a:cxnLst/>
              <a:rect l="l" t="t" r="r" b="b"/>
              <a:pathLst>
                <a:path w="6197600" h="7214870">
                  <a:moveTo>
                    <a:pt x="4996180" y="7214870"/>
                  </a:moveTo>
                  <a:lnTo>
                    <a:pt x="3949700" y="7012940"/>
                  </a:lnTo>
                  <a:lnTo>
                    <a:pt x="1168400" y="7012940"/>
                  </a:lnTo>
                  <a:lnTo>
                    <a:pt x="1168400" y="6455410"/>
                  </a:lnTo>
                  <a:lnTo>
                    <a:pt x="965200" y="6487160"/>
                  </a:lnTo>
                  <a:lnTo>
                    <a:pt x="0" y="210820"/>
                  </a:lnTo>
                  <a:lnTo>
                    <a:pt x="1371600" y="0"/>
                  </a:lnTo>
                  <a:lnTo>
                    <a:pt x="1441450" y="453390"/>
                  </a:lnTo>
                  <a:lnTo>
                    <a:pt x="4424680" y="453390"/>
                  </a:lnTo>
                  <a:lnTo>
                    <a:pt x="4424680" y="2851150"/>
                  </a:lnTo>
                  <a:lnTo>
                    <a:pt x="4836160" y="717550"/>
                  </a:lnTo>
                  <a:lnTo>
                    <a:pt x="6197600" y="980440"/>
                  </a:lnTo>
                  <a:lnTo>
                    <a:pt x="4996180" y="7214870"/>
                  </a:lnTo>
                  <a:close/>
                </a:path>
              </a:pathLst>
            </a:custGeom>
            <a:blipFill>
              <a:blip r:embed="rId6"/>
              <a:stretch>
                <a:fillRect l="-37859" r="-37859"/>
              </a:stretch>
            </a:blipFill>
          </p:spPr>
        </p:sp>
      </p:gr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1911" y="685800"/>
            <a:ext cx="3238369" cy="730252"/>
          </a:xfrm>
          <a:prstGeom prst="rect">
            <a:avLst/>
          </a:prstGeom>
        </p:spPr>
      </p:pic>
      <p:sp>
        <p:nvSpPr>
          <p:cNvPr id="10" name="TextBox 10"/>
          <p:cNvSpPr txBox="1"/>
          <p:nvPr/>
        </p:nvSpPr>
        <p:spPr>
          <a:xfrm>
            <a:off x="1936873" y="2689577"/>
            <a:ext cx="4159127" cy="711028"/>
          </a:xfrm>
          <a:prstGeom prst="rect">
            <a:avLst/>
          </a:prstGeom>
        </p:spPr>
        <p:txBody>
          <a:bodyPr lIns="0" tIns="0" rIns="0" bIns="0" rtlCol="0" anchor="t">
            <a:spAutoFit/>
          </a:bodyPr>
          <a:lstStyle/>
          <a:p>
            <a:pPr>
              <a:lnSpc>
                <a:spcPts val="2885"/>
              </a:lnSpc>
            </a:pPr>
            <a:r>
              <a:rPr lang="en-US" sz="2061" b="1" dirty="0">
                <a:solidFill>
                  <a:srgbClr val="000000"/>
                </a:solidFill>
                <a:latin typeface="PT Sans" panose="020B0604020202020204" charset="0"/>
              </a:rPr>
              <a:t>Keyboard and </a:t>
            </a:r>
            <a:r>
              <a:rPr lang="en-US" sz="2061" b="1" dirty="0" err="1">
                <a:solidFill>
                  <a:srgbClr val="000000"/>
                </a:solidFill>
                <a:latin typeface="PT Sans" panose="020B0604020202020204" charset="0"/>
              </a:rPr>
              <a:t>lampboard</a:t>
            </a:r>
            <a:r>
              <a:rPr lang="en-US" sz="2061" b="1" dirty="0">
                <a:solidFill>
                  <a:srgbClr val="000000"/>
                </a:solidFill>
                <a:latin typeface="PT Sans" panose="020B0604020202020204" charset="0"/>
              </a:rPr>
              <a:t> (</a:t>
            </a:r>
            <a:r>
              <a:rPr lang="en-US" sz="2061" b="1" dirty="0" err="1">
                <a:solidFill>
                  <a:srgbClr val="000000"/>
                </a:solidFill>
                <a:latin typeface="PT Sans" panose="020B0604020202020204" charset="0"/>
              </a:rPr>
              <a:t>Rayhan</a:t>
            </a:r>
            <a:r>
              <a:rPr lang="en-US" sz="2061" b="1" dirty="0">
                <a:solidFill>
                  <a:srgbClr val="000000"/>
                </a:solidFill>
                <a:latin typeface="PT Sans" panose="020B0604020202020204" charset="0"/>
              </a:rPr>
              <a:t>)</a:t>
            </a:r>
          </a:p>
        </p:txBody>
      </p:sp>
      <p:sp>
        <p:nvSpPr>
          <p:cNvPr id="11" name="TextBox 11"/>
          <p:cNvSpPr txBox="1"/>
          <p:nvPr/>
        </p:nvSpPr>
        <p:spPr>
          <a:xfrm>
            <a:off x="1966261" y="4299121"/>
            <a:ext cx="3044511" cy="339132"/>
          </a:xfrm>
          <a:prstGeom prst="rect">
            <a:avLst/>
          </a:prstGeom>
        </p:spPr>
        <p:txBody>
          <a:bodyPr lIns="0" tIns="0" rIns="0" bIns="0" rtlCol="0" anchor="t">
            <a:spAutoFit/>
          </a:bodyPr>
          <a:lstStyle/>
          <a:p>
            <a:pPr>
              <a:lnSpc>
                <a:spcPts val="2885"/>
              </a:lnSpc>
            </a:pPr>
            <a:r>
              <a:rPr lang="en-US" sz="2061" b="1" dirty="0">
                <a:solidFill>
                  <a:srgbClr val="000000"/>
                </a:solidFill>
                <a:latin typeface="PT Sans" panose="020B0604020202020204" charset="0"/>
              </a:rPr>
              <a:t>Plugboard (Armond)</a:t>
            </a:r>
          </a:p>
        </p:txBody>
      </p:sp>
      <p:sp>
        <p:nvSpPr>
          <p:cNvPr id="12" name="TextBox 12"/>
          <p:cNvSpPr txBox="1"/>
          <p:nvPr/>
        </p:nvSpPr>
        <p:spPr>
          <a:xfrm>
            <a:off x="1936873" y="3494217"/>
            <a:ext cx="4570908" cy="711028"/>
          </a:xfrm>
          <a:prstGeom prst="rect">
            <a:avLst/>
          </a:prstGeom>
        </p:spPr>
        <p:txBody>
          <a:bodyPr lIns="0" tIns="0" rIns="0" bIns="0" rtlCol="0" anchor="t">
            <a:spAutoFit/>
          </a:bodyPr>
          <a:lstStyle/>
          <a:p>
            <a:pPr>
              <a:lnSpc>
                <a:spcPts val="2885"/>
              </a:lnSpc>
            </a:pPr>
            <a:r>
              <a:rPr lang="en-US" sz="2061" b="1" dirty="0">
                <a:solidFill>
                  <a:srgbClr val="000000"/>
                </a:solidFill>
                <a:latin typeface="PT Sans" panose="020B0604020202020204" charset="0"/>
              </a:rPr>
              <a:t>Rotors and reflector (</a:t>
            </a:r>
            <a:r>
              <a:rPr lang="en-US" sz="2061" b="1" dirty="0" err="1">
                <a:solidFill>
                  <a:srgbClr val="000000"/>
                </a:solidFill>
                <a:latin typeface="PT Sans" panose="020B0604020202020204" charset="0"/>
              </a:rPr>
              <a:t>Althaf</a:t>
            </a:r>
            <a:r>
              <a:rPr lang="en-US" sz="2061" b="1" dirty="0">
                <a:solidFill>
                  <a:srgbClr val="000000"/>
                </a:solidFill>
                <a:latin typeface="PT Sans" panose="020B0604020202020204" charset="0"/>
              </a:rPr>
              <a:t> and </a:t>
            </a:r>
            <a:r>
              <a:rPr lang="en-US" sz="2061" b="1" dirty="0" err="1">
                <a:solidFill>
                  <a:srgbClr val="000000"/>
                </a:solidFill>
                <a:latin typeface="PT Sans" panose="020B0604020202020204" charset="0"/>
              </a:rPr>
              <a:t>Rijal</a:t>
            </a:r>
            <a:r>
              <a:rPr lang="en-US" sz="2061" b="1" dirty="0">
                <a:solidFill>
                  <a:srgbClr val="000000"/>
                </a:solidFill>
                <a:latin typeface="PT Sans" panose="020B0604020202020204" charset="0"/>
              </a:rPr>
              <a:t>)</a:t>
            </a:r>
          </a:p>
        </p:txBody>
      </p:sp>
      <p:sp>
        <p:nvSpPr>
          <p:cNvPr id="13" name="TextBox 13"/>
          <p:cNvSpPr txBox="1"/>
          <p:nvPr/>
        </p:nvSpPr>
        <p:spPr>
          <a:xfrm>
            <a:off x="1966262" y="5104025"/>
            <a:ext cx="3037929" cy="711028"/>
          </a:xfrm>
          <a:prstGeom prst="rect">
            <a:avLst/>
          </a:prstGeom>
        </p:spPr>
        <p:txBody>
          <a:bodyPr lIns="0" tIns="0" rIns="0" bIns="0" rtlCol="0" anchor="t">
            <a:spAutoFit/>
          </a:bodyPr>
          <a:lstStyle/>
          <a:p>
            <a:pPr>
              <a:lnSpc>
                <a:spcPts val="2885"/>
              </a:lnSpc>
            </a:pPr>
            <a:r>
              <a:rPr lang="en-US" sz="2061" b="1" dirty="0">
                <a:solidFill>
                  <a:srgbClr val="000000"/>
                </a:solidFill>
                <a:latin typeface="PT Sans" panose="020B0604020202020204" charset="0"/>
              </a:rPr>
              <a:t>Main component (</a:t>
            </a:r>
            <a:r>
              <a:rPr lang="en-US" sz="2061" b="1" dirty="0" err="1">
                <a:solidFill>
                  <a:srgbClr val="000000"/>
                </a:solidFill>
                <a:latin typeface="PT Sans" panose="020B0604020202020204" charset="0"/>
              </a:rPr>
              <a:t>Rayhan</a:t>
            </a:r>
            <a:r>
              <a:rPr lang="en-US" sz="2061" b="1" dirty="0">
                <a:solidFill>
                  <a:srgbClr val="000000"/>
                </a:solidFill>
                <a:latin typeface="PT Sans" panose="020B0604020202020204" charset="0"/>
              </a:rPr>
              <a:t>)</a:t>
            </a:r>
          </a:p>
        </p:txBody>
      </p:sp>
      <p:sp>
        <p:nvSpPr>
          <p:cNvPr id="14" name="TextBox 14"/>
          <p:cNvSpPr txBox="1"/>
          <p:nvPr/>
        </p:nvSpPr>
        <p:spPr>
          <a:xfrm>
            <a:off x="1322110" y="1076326"/>
            <a:ext cx="4326233" cy="628377"/>
          </a:xfrm>
          <a:prstGeom prst="rect">
            <a:avLst/>
          </a:prstGeom>
        </p:spPr>
        <p:txBody>
          <a:bodyPr lIns="0" tIns="0" rIns="0" bIns="0" rtlCol="0" anchor="t">
            <a:spAutoFit/>
          </a:bodyPr>
          <a:lstStyle/>
          <a:p>
            <a:pPr>
              <a:lnSpc>
                <a:spcPts val="4852"/>
              </a:lnSpc>
            </a:pPr>
            <a:r>
              <a:rPr lang="en-US" sz="4332" dirty="0">
                <a:solidFill>
                  <a:srgbClr val="000000"/>
                </a:solidFill>
                <a:latin typeface="Lilita One"/>
              </a:rPr>
              <a:t>COMPONENTS</a:t>
            </a:r>
          </a:p>
        </p:txBody>
      </p:sp>
      <p:sp>
        <p:nvSpPr>
          <p:cNvPr id="15" name="TextBox 15"/>
          <p:cNvSpPr txBox="1"/>
          <p:nvPr/>
        </p:nvSpPr>
        <p:spPr>
          <a:xfrm>
            <a:off x="7830979" y="5726528"/>
            <a:ext cx="3017557" cy="638765"/>
          </a:xfrm>
          <a:prstGeom prst="rect">
            <a:avLst/>
          </a:prstGeom>
        </p:spPr>
        <p:txBody>
          <a:bodyPr lIns="0" tIns="0" rIns="0" bIns="0" rtlCol="0" anchor="t">
            <a:spAutoFit/>
          </a:bodyPr>
          <a:lstStyle/>
          <a:p>
            <a:pPr algn="ctr">
              <a:lnSpc>
                <a:spcPts val="2613"/>
              </a:lnSpc>
              <a:spcBef>
                <a:spcPct val="0"/>
              </a:spcBef>
            </a:pPr>
            <a:r>
              <a:rPr lang="en-US" sz="1866" b="1" dirty="0">
                <a:solidFill>
                  <a:srgbClr val="EBE7DB"/>
                </a:solidFill>
                <a:latin typeface="Lilita One" panose="02000000000000000000" pitchFamily="2" charset="0"/>
              </a:rPr>
              <a:t>YRYZ RX BU GLMMBA RJJ. UVDWDWQHMIYMIDG</a:t>
            </a:r>
          </a:p>
        </p:txBody>
      </p:sp>
      <p:sp>
        <p:nvSpPr>
          <p:cNvPr id="16" name="TextBox 16"/>
          <p:cNvSpPr txBox="1"/>
          <p:nvPr/>
        </p:nvSpPr>
        <p:spPr>
          <a:xfrm>
            <a:off x="1350076" y="2533148"/>
            <a:ext cx="288396" cy="573940"/>
          </a:xfrm>
          <a:prstGeom prst="rect">
            <a:avLst/>
          </a:prstGeom>
        </p:spPr>
        <p:txBody>
          <a:bodyPr lIns="0" tIns="0" rIns="0" bIns="0" rtlCol="0" anchor="t">
            <a:spAutoFit/>
          </a:bodyPr>
          <a:lstStyle/>
          <a:p>
            <a:pPr algn="ctr">
              <a:lnSpc>
                <a:spcPts val="4853"/>
              </a:lnSpc>
            </a:pPr>
            <a:r>
              <a:rPr lang="en-US" sz="3466">
                <a:solidFill>
                  <a:srgbClr val="FFFFFF"/>
                </a:solidFill>
                <a:latin typeface="Lilita One"/>
              </a:rPr>
              <a:t>A</a:t>
            </a:r>
          </a:p>
        </p:txBody>
      </p:sp>
      <p:sp>
        <p:nvSpPr>
          <p:cNvPr id="17" name="TextBox 17"/>
          <p:cNvSpPr txBox="1"/>
          <p:nvPr/>
        </p:nvSpPr>
        <p:spPr>
          <a:xfrm>
            <a:off x="1363517" y="3330217"/>
            <a:ext cx="261514" cy="573940"/>
          </a:xfrm>
          <a:prstGeom prst="rect">
            <a:avLst/>
          </a:prstGeom>
        </p:spPr>
        <p:txBody>
          <a:bodyPr lIns="0" tIns="0" rIns="0" bIns="0" rtlCol="0" anchor="t">
            <a:spAutoFit/>
          </a:bodyPr>
          <a:lstStyle/>
          <a:p>
            <a:pPr algn="ctr">
              <a:lnSpc>
                <a:spcPts val="4853"/>
              </a:lnSpc>
            </a:pPr>
            <a:r>
              <a:rPr lang="en-US" sz="3466">
                <a:solidFill>
                  <a:srgbClr val="FFFFFF"/>
                </a:solidFill>
                <a:latin typeface="Lilita One"/>
              </a:rPr>
              <a:t>B</a:t>
            </a:r>
          </a:p>
        </p:txBody>
      </p:sp>
      <p:sp>
        <p:nvSpPr>
          <p:cNvPr id="18" name="TextBox 18"/>
          <p:cNvSpPr txBox="1"/>
          <p:nvPr/>
        </p:nvSpPr>
        <p:spPr>
          <a:xfrm>
            <a:off x="1363517" y="4105259"/>
            <a:ext cx="247015" cy="573940"/>
          </a:xfrm>
          <a:prstGeom prst="rect">
            <a:avLst/>
          </a:prstGeom>
        </p:spPr>
        <p:txBody>
          <a:bodyPr lIns="0" tIns="0" rIns="0" bIns="0" rtlCol="0" anchor="t">
            <a:spAutoFit/>
          </a:bodyPr>
          <a:lstStyle/>
          <a:p>
            <a:pPr algn="ctr">
              <a:lnSpc>
                <a:spcPts val="4853"/>
              </a:lnSpc>
            </a:pPr>
            <a:r>
              <a:rPr lang="en-US" sz="3466">
                <a:solidFill>
                  <a:srgbClr val="FFFFFF"/>
                </a:solidFill>
                <a:latin typeface="Lilita One"/>
              </a:rPr>
              <a:t>C</a:t>
            </a:r>
          </a:p>
        </p:txBody>
      </p:sp>
      <p:sp>
        <p:nvSpPr>
          <p:cNvPr id="19" name="TextBox 19"/>
          <p:cNvSpPr txBox="1"/>
          <p:nvPr/>
        </p:nvSpPr>
        <p:spPr>
          <a:xfrm>
            <a:off x="1367221" y="4939178"/>
            <a:ext cx="271251" cy="573940"/>
          </a:xfrm>
          <a:prstGeom prst="rect">
            <a:avLst/>
          </a:prstGeom>
        </p:spPr>
        <p:txBody>
          <a:bodyPr lIns="0" tIns="0" rIns="0" bIns="0" rtlCol="0" anchor="t">
            <a:spAutoFit/>
          </a:bodyPr>
          <a:lstStyle/>
          <a:p>
            <a:pPr algn="ctr">
              <a:lnSpc>
                <a:spcPts val="4853"/>
              </a:lnSpc>
            </a:pPr>
            <a:r>
              <a:rPr lang="en-US" sz="3466">
                <a:solidFill>
                  <a:srgbClr val="FFFFFF"/>
                </a:solidFill>
                <a:latin typeface="Lilita One"/>
              </a:rPr>
              <a:t>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3495" y="323594"/>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241503"/>
            <a:ext cx="4990765" cy="935769"/>
          </a:xfrm>
          <a:prstGeom prst="rect">
            <a:avLst/>
          </a:prstGeom>
        </p:spPr>
      </p:pic>
      <p:pic>
        <p:nvPicPr>
          <p:cNvPr id="4" name="Picture 4"/>
          <p:cNvPicPr>
            <a:picLocks noChangeAspect="1"/>
          </p:cNvPicPr>
          <p:nvPr/>
        </p:nvPicPr>
        <p:blipFill>
          <a:blip r:embed="rId6"/>
          <a:srcRect/>
          <a:stretch>
            <a:fillRect/>
          </a:stretch>
        </p:blipFill>
        <p:spPr>
          <a:xfrm>
            <a:off x="4420979" y="1312364"/>
            <a:ext cx="7482556" cy="4233272"/>
          </a:xfrm>
          <a:prstGeom prst="rect">
            <a:avLst/>
          </a:prstGeom>
        </p:spPr>
      </p:pic>
      <p:sp>
        <p:nvSpPr>
          <p:cNvPr id="5" name="TextBox 5"/>
          <p:cNvSpPr txBox="1"/>
          <p:nvPr/>
        </p:nvSpPr>
        <p:spPr>
          <a:xfrm>
            <a:off x="910441" y="711200"/>
            <a:ext cx="4683847" cy="577081"/>
          </a:xfrm>
          <a:prstGeom prst="rect">
            <a:avLst/>
          </a:prstGeom>
        </p:spPr>
        <p:txBody>
          <a:bodyPr lIns="0" tIns="0" rIns="0" bIns="0" rtlCol="0" anchor="t">
            <a:spAutoFit/>
          </a:bodyPr>
          <a:lstStyle/>
          <a:p>
            <a:pPr>
              <a:lnSpc>
                <a:spcPts val="4479"/>
              </a:lnSpc>
            </a:pPr>
            <a:r>
              <a:rPr lang="en-US" sz="3999" dirty="0">
                <a:solidFill>
                  <a:srgbClr val="000000"/>
                </a:solidFill>
                <a:latin typeface="Lilita One"/>
              </a:rPr>
              <a:t>RESULTS</a:t>
            </a:r>
          </a:p>
        </p:txBody>
      </p:sp>
      <p:sp>
        <p:nvSpPr>
          <p:cNvPr id="6" name="TextBox 6"/>
          <p:cNvSpPr txBox="1"/>
          <p:nvPr/>
        </p:nvSpPr>
        <p:spPr>
          <a:xfrm>
            <a:off x="573495" y="1962750"/>
            <a:ext cx="3810702" cy="3361690"/>
          </a:xfrm>
          <a:prstGeom prst="rect">
            <a:avLst/>
          </a:prstGeom>
        </p:spPr>
        <p:txBody>
          <a:bodyPr lIns="0" tIns="0" rIns="0" bIns="0" rtlCol="0" anchor="t">
            <a:spAutoFit/>
          </a:bodyPr>
          <a:lstStyle/>
          <a:p>
            <a:pPr algn="just">
              <a:lnSpc>
                <a:spcPts val="2240"/>
              </a:lnSpc>
            </a:pPr>
            <a:r>
              <a:rPr lang="en-US" sz="1600" dirty="0">
                <a:solidFill>
                  <a:srgbClr val="000000"/>
                </a:solidFill>
                <a:latin typeface="PT Sans"/>
              </a:rPr>
              <a:t>The rotors and reflector are two key components in the Enigma machine, and in this segment the signal passes through the rightmost rotor, traversing through the other two rotors before reaching the reflector, where it then passes through the set of rotors in the opposite direction</a:t>
            </a:r>
          </a:p>
          <a:p>
            <a:pPr algn="just">
              <a:lnSpc>
                <a:spcPts val="2240"/>
              </a:lnSpc>
            </a:pPr>
            <a:endParaRPr lang="en-US" sz="1600" dirty="0">
              <a:solidFill>
                <a:srgbClr val="000000"/>
              </a:solidFill>
              <a:latin typeface="PT Sans"/>
            </a:endParaRPr>
          </a:p>
          <a:p>
            <a:pPr algn="just">
              <a:lnSpc>
                <a:spcPts val="2240"/>
              </a:lnSpc>
            </a:pPr>
            <a:r>
              <a:rPr lang="en-US" sz="1600" dirty="0">
                <a:solidFill>
                  <a:srgbClr val="000000"/>
                </a:solidFill>
                <a:latin typeface="PT Sans"/>
              </a:rPr>
              <a:t>In the real machine, the rotors would rotate every certain amount of inputs. Our group also successfully recreated that feature</a:t>
            </a:r>
          </a:p>
        </p:txBody>
      </p:sp>
      <p:sp>
        <p:nvSpPr>
          <p:cNvPr id="7" name="TextBox 7"/>
          <p:cNvSpPr txBox="1"/>
          <p:nvPr/>
        </p:nvSpPr>
        <p:spPr>
          <a:xfrm>
            <a:off x="685800" y="1457713"/>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ROTORS AND REFLECTOR</a:t>
            </a:r>
          </a:p>
        </p:txBody>
      </p:sp>
      <p:sp>
        <p:nvSpPr>
          <p:cNvPr id="8" name="TextBox 8"/>
          <p:cNvSpPr txBox="1"/>
          <p:nvPr/>
        </p:nvSpPr>
        <p:spPr>
          <a:xfrm>
            <a:off x="910440" y="5529894"/>
            <a:ext cx="2538577" cy="303866"/>
          </a:xfrm>
          <a:prstGeom prst="rect">
            <a:avLst/>
          </a:prstGeom>
        </p:spPr>
        <p:txBody>
          <a:bodyPr lIns="0" tIns="0" rIns="0" bIns="0" rtlCol="0" anchor="t">
            <a:spAutoFit/>
          </a:bodyPr>
          <a:lstStyle/>
          <a:p>
            <a:pPr>
              <a:lnSpc>
                <a:spcPts val="2613"/>
              </a:lnSpc>
            </a:pPr>
            <a:r>
              <a:rPr lang="en-US" sz="1866" b="1" dirty="0">
                <a:solidFill>
                  <a:srgbClr val="FFFFFF"/>
                </a:solidFill>
                <a:latin typeface="Dosis ExtraBold" pitchFamily="2" charset="0"/>
              </a:rPr>
              <a:t>RTL SCHEMATICS</a:t>
            </a:r>
          </a:p>
        </p:txBody>
      </p:sp>
    </p:spTree>
  </p:cSld>
  <p:clrMapOvr>
    <a:masterClrMapping/>
  </p:clrMapOvr>
  <p:transition spd="slow">
    <p:comb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0774" y="323594"/>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3857442" y="1632815"/>
            <a:ext cx="7648758" cy="3154219"/>
          </a:xfrm>
          <a:prstGeom prst="rect">
            <a:avLst/>
          </a:prstGeom>
        </p:spPr>
      </p:pic>
      <p:sp>
        <p:nvSpPr>
          <p:cNvPr id="5" name="TextBox 5"/>
          <p:cNvSpPr txBox="1"/>
          <p:nvPr/>
        </p:nvSpPr>
        <p:spPr>
          <a:xfrm>
            <a:off x="910441" y="711200"/>
            <a:ext cx="4683847" cy="577081"/>
          </a:xfrm>
          <a:prstGeom prst="rect">
            <a:avLst/>
          </a:prstGeom>
        </p:spPr>
        <p:txBody>
          <a:bodyPr lIns="0" tIns="0" rIns="0" bIns="0" rtlCol="0" anchor="t">
            <a:spAutoFit/>
          </a:bodyPr>
          <a:lstStyle/>
          <a:p>
            <a:pPr>
              <a:lnSpc>
                <a:spcPts val="4479"/>
              </a:lnSpc>
            </a:pPr>
            <a:r>
              <a:rPr lang="en-US" sz="3999">
                <a:solidFill>
                  <a:srgbClr val="000000"/>
                </a:solidFill>
                <a:latin typeface="Lilita One"/>
              </a:rPr>
              <a:t>RESULTS</a:t>
            </a:r>
          </a:p>
        </p:txBody>
      </p:sp>
      <p:sp>
        <p:nvSpPr>
          <p:cNvPr id="6" name="TextBox 6"/>
          <p:cNvSpPr txBox="1"/>
          <p:nvPr/>
        </p:nvSpPr>
        <p:spPr>
          <a:xfrm>
            <a:off x="910440" y="1905864"/>
            <a:ext cx="2198317" cy="2515304"/>
          </a:xfrm>
          <a:prstGeom prst="rect">
            <a:avLst/>
          </a:prstGeom>
        </p:spPr>
        <p:txBody>
          <a:bodyPr lIns="0" tIns="0" rIns="0" bIns="0" rtlCol="0" anchor="t">
            <a:spAutoFit/>
          </a:bodyPr>
          <a:lstStyle/>
          <a:p>
            <a:pPr>
              <a:lnSpc>
                <a:spcPts val="2240"/>
              </a:lnSpc>
            </a:pPr>
            <a:r>
              <a:rPr lang="en-US" sz="1600">
                <a:solidFill>
                  <a:srgbClr val="000000"/>
                </a:solidFill>
                <a:latin typeface="PT Sans"/>
              </a:rPr>
              <a:t>As can be seen in this screenshot both rotors and reflector are working as intended, and they can correctly encrypt and decrypt simultaneously by mapping two letters to each other</a:t>
            </a:r>
          </a:p>
        </p:txBody>
      </p:sp>
      <p:sp>
        <p:nvSpPr>
          <p:cNvPr id="7" name="TextBox 7"/>
          <p:cNvSpPr txBox="1"/>
          <p:nvPr/>
        </p:nvSpPr>
        <p:spPr>
          <a:xfrm>
            <a:off x="910440" y="1305577"/>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panose="02000000000000000000" pitchFamily="2" charset="0"/>
              </a:rPr>
              <a:t>ROTORS AND REFLECTOR</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a:rPr>
              <a:t>WAVEFORM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2024" y="1271119"/>
            <a:ext cx="3212469" cy="7244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9785" y="5100110"/>
            <a:ext cx="4990765" cy="935769"/>
          </a:xfrm>
          <a:prstGeom prst="rect">
            <a:avLst/>
          </a:prstGeom>
        </p:spPr>
      </p:pic>
      <p:pic>
        <p:nvPicPr>
          <p:cNvPr id="4" name="Picture 4"/>
          <p:cNvPicPr>
            <a:picLocks noChangeAspect="1"/>
          </p:cNvPicPr>
          <p:nvPr/>
        </p:nvPicPr>
        <p:blipFill>
          <a:blip r:embed="rId6"/>
          <a:srcRect/>
          <a:stretch>
            <a:fillRect/>
          </a:stretch>
        </p:blipFill>
        <p:spPr>
          <a:xfrm>
            <a:off x="5360783" y="1478508"/>
            <a:ext cx="6831217" cy="4230879"/>
          </a:xfrm>
          <a:prstGeom prst="rect">
            <a:avLst/>
          </a:prstGeom>
        </p:spPr>
      </p:pic>
      <p:sp>
        <p:nvSpPr>
          <p:cNvPr id="5" name="TextBox 5"/>
          <p:cNvSpPr txBox="1"/>
          <p:nvPr/>
        </p:nvSpPr>
        <p:spPr>
          <a:xfrm>
            <a:off x="910441" y="1658726"/>
            <a:ext cx="4683847" cy="577081"/>
          </a:xfrm>
          <a:prstGeom prst="rect">
            <a:avLst/>
          </a:prstGeom>
        </p:spPr>
        <p:txBody>
          <a:bodyPr lIns="0" tIns="0" rIns="0" bIns="0" rtlCol="0" anchor="t">
            <a:spAutoFit/>
          </a:bodyPr>
          <a:lstStyle/>
          <a:p>
            <a:pPr>
              <a:lnSpc>
                <a:spcPts val="4479"/>
              </a:lnSpc>
            </a:pPr>
            <a:r>
              <a:rPr lang="en-US" sz="3999">
                <a:solidFill>
                  <a:srgbClr val="000000"/>
                </a:solidFill>
                <a:latin typeface="Lilita One"/>
              </a:rPr>
              <a:t>RESULTS</a:t>
            </a:r>
          </a:p>
        </p:txBody>
      </p:sp>
      <p:sp>
        <p:nvSpPr>
          <p:cNvPr id="6" name="TextBox 6"/>
          <p:cNvSpPr txBox="1"/>
          <p:nvPr/>
        </p:nvSpPr>
        <p:spPr>
          <a:xfrm>
            <a:off x="910440" y="2757188"/>
            <a:ext cx="3810702" cy="1386790"/>
          </a:xfrm>
          <a:prstGeom prst="rect">
            <a:avLst/>
          </a:prstGeom>
        </p:spPr>
        <p:txBody>
          <a:bodyPr lIns="0" tIns="0" rIns="0" bIns="0" rtlCol="0" anchor="t">
            <a:spAutoFit/>
          </a:bodyPr>
          <a:lstStyle/>
          <a:p>
            <a:pPr algn="just">
              <a:lnSpc>
                <a:spcPts val="2240"/>
              </a:lnSpc>
            </a:pPr>
            <a:r>
              <a:rPr lang="en-US" sz="1600">
                <a:solidFill>
                  <a:srgbClr val="000000"/>
                </a:solidFill>
                <a:latin typeface="PT Sans"/>
              </a:rPr>
              <a:t>The plugboard is another vital component, which encrypts a letter into another two times in the entire process. Once after the input is made and one more time after it passes through the rotors a second time</a:t>
            </a:r>
          </a:p>
        </p:txBody>
      </p:sp>
      <p:sp>
        <p:nvSpPr>
          <p:cNvPr id="7" name="TextBox 7"/>
          <p:cNvSpPr txBox="1"/>
          <p:nvPr/>
        </p:nvSpPr>
        <p:spPr>
          <a:xfrm>
            <a:off x="910440" y="2461701"/>
            <a:ext cx="2757487" cy="305340"/>
          </a:xfrm>
          <a:prstGeom prst="rect">
            <a:avLst/>
          </a:prstGeom>
        </p:spPr>
        <p:txBody>
          <a:bodyPr lIns="0" tIns="0" rIns="0" bIns="0" rtlCol="0" anchor="t">
            <a:spAutoFit/>
          </a:bodyPr>
          <a:lstStyle/>
          <a:p>
            <a:pPr>
              <a:lnSpc>
                <a:spcPts val="2613"/>
              </a:lnSpc>
            </a:pPr>
            <a:r>
              <a:rPr lang="en-US" sz="1866" b="1" dirty="0">
                <a:solidFill>
                  <a:srgbClr val="D4A276"/>
                </a:solidFill>
                <a:latin typeface="Lilita One"/>
              </a:rPr>
              <a:t>PLUGBOARD</a:t>
            </a:r>
          </a:p>
        </p:txBody>
      </p:sp>
      <p:sp>
        <p:nvSpPr>
          <p:cNvPr id="8" name="TextBox 8"/>
          <p:cNvSpPr txBox="1"/>
          <p:nvPr/>
        </p:nvSpPr>
        <p:spPr>
          <a:xfrm>
            <a:off x="910440" y="5388501"/>
            <a:ext cx="2538577" cy="304571"/>
          </a:xfrm>
          <a:prstGeom prst="rect">
            <a:avLst/>
          </a:prstGeom>
        </p:spPr>
        <p:txBody>
          <a:bodyPr lIns="0" tIns="0" rIns="0" bIns="0" rtlCol="0" anchor="t">
            <a:spAutoFit/>
          </a:bodyPr>
          <a:lstStyle/>
          <a:p>
            <a:pPr>
              <a:lnSpc>
                <a:spcPts val="2613"/>
              </a:lnSpc>
            </a:pPr>
            <a:r>
              <a:rPr lang="en-US" sz="1866" b="1" dirty="0">
                <a:solidFill>
                  <a:srgbClr val="FFFFFF"/>
                </a:solidFill>
                <a:latin typeface="Dosis Extra Bold" panose="020B0604020202020204" charset="0"/>
              </a:rPr>
              <a:t>RTL SCHEMATICS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753</Words>
  <Application>Microsoft Office PowerPoint</Application>
  <PresentationFormat>Widescreen</PresentationFormat>
  <Paragraphs>101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Dosis Extra Bold</vt:lpstr>
      <vt:lpstr>Dosis ExtraBold</vt:lpstr>
      <vt:lpstr>Lilita One</vt:lpstr>
      <vt:lpstr>Lilita One Bold</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armondharer@gmail.com</dc:creator>
  <cp:lastModifiedBy>armondharer@gmail.com</cp:lastModifiedBy>
  <cp:revision>5</cp:revision>
  <dcterms:created xsi:type="dcterms:W3CDTF">2022-12-10T14:40:08Z</dcterms:created>
  <dcterms:modified xsi:type="dcterms:W3CDTF">2022-12-10T14:46:32Z</dcterms:modified>
</cp:coreProperties>
</file>